
<file path=[Content_Types].xml><?xml version="1.0" encoding="utf-8"?>
<Types xmlns="http://schemas.openxmlformats.org/package/2006/content-types">
  <Default Extension="png" ContentType="image/png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diagrams/data2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7" r:id="rId2"/>
    <p:sldId id="262" r:id="rId3"/>
    <p:sldId id="284" r:id="rId4"/>
    <p:sldId id="258" r:id="rId5"/>
    <p:sldId id="259" r:id="rId6"/>
    <p:sldId id="260" r:id="rId7"/>
    <p:sldId id="263" r:id="rId8"/>
    <p:sldId id="268" r:id="rId9"/>
    <p:sldId id="264" r:id="rId10"/>
    <p:sldId id="285" r:id="rId11"/>
    <p:sldId id="270" r:id="rId12"/>
    <p:sldId id="301" r:id="rId13"/>
    <p:sldId id="302" r:id="rId14"/>
    <p:sldId id="272" r:id="rId15"/>
    <p:sldId id="293" r:id="rId16"/>
    <p:sldId id="295" r:id="rId17"/>
    <p:sldId id="297" r:id="rId18"/>
    <p:sldId id="303" r:id="rId19"/>
    <p:sldId id="288" r:id="rId20"/>
    <p:sldId id="283" r:id="rId21"/>
    <p:sldId id="269" r:id="rId22"/>
    <p:sldId id="290" r:id="rId23"/>
    <p:sldId id="300" r:id="rId24"/>
    <p:sldId id="289" r:id="rId25"/>
    <p:sldId id="277" r:id="rId26"/>
    <p:sldId id="291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12" autoAdjust="0"/>
    <p:restoredTop sz="88620" autoAdjust="0"/>
  </p:normalViewPr>
  <p:slideViewPr>
    <p:cSldViewPr snapToGrid="0">
      <p:cViewPr varScale="1">
        <p:scale>
          <a:sx n="79" d="100"/>
          <a:sy n="79" d="100"/>
        </p:scale>
        <p:origin x="725" y="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jcomden\Documents\Probabilistic_DR\California_Renewable_Growth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/>
              <a:t>California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Sheet1!$A$11</c:f>
              <c:strCache>
                <c:ptCount val="1"/>
                <c:pt idx="0">
                  <c:v>Solar+Wind</c:v>
                </c:pt>
              </c:strCache>
            </c:strRef>
          </c:tx>
          <c:spPr>
            <a:ln w="57150" cap="rnd">
              <a:noFill/>
              <a:round/>
            </a:ln>
            <a:effectLst/>
          </c:spPr>
          <c:marker>
            <c:symbol val="none"/>
          </c:marker>
          <c:xVal>
            <c:numRef>
              <c:f>Sheet1!$B$2:$P$2</c:f>
              <c:numCache>
                <c:formatCode>General</c:formatCode>
                <c:ptCount val="15"/>
                <c:pt idx="0">
                  <c:v>2001</c:v>
                </c:pt>
                <c:pt idx="1">
                  <c:v>2002</c:v>
                </c:pt>
                <c:pt idx="2">
                  <c:v>2003</c:v>
                </c:pt>
                <c:pt idx="3">
                  <c:v>2004</c:v>
                </c:pt>
                <c:pt idx="4">
                  <c:v>2005</c:v>
                </c:pt>
                <c:pt idx="5">
                  <c:v>2006</c:v>
                </c:pt>
                <c:pt idx="6">
                  <c:v>2007</c:v>
                </c:pt>
                <c:pt idx="7">
                  <c:v>2008</c:v>
                </c:pt>
                <c:pt idx="8">
                  <c:v>2009</c:v>
                </c:pt>
                <c:pt idx="9">
                  <c:v>2010</c:v>
                </c:pt>
                <c:pt idx="10">
                  <c:v>2011</c:v>
                </c:pt>
                <c:pt idx="11">
                  <c:v>2012</c:v>
                </c:pt>
                <c:pt idx="12">
                  <c:v>2013</c:v>
                </c:pt>
                <c:pt idx="13">
                  <c:v>2014</c:v>
                </c:pt>
                <c:pt idx="14">
                  <c:v>2015</c:v>
                </c:pt>
              </c:numCache>
            </c:numRef>
          </c:xVal>
          <c:yVal>
            <c:numRef>
              <c:f>Sheet1!$B$11:$P$11</c:f>
              <c:numCache>
                <c:formatCode>General</c:formatCode>
                <c:ptCount val="15"/>
                <c:pt idx="0">
                  <c:v>3.5161896501879162</c:v>
                </c:pt>
                <c:pt idx="1">
                  <c:v>3.348299745919042</c:v>
                </c:pt>
                <c:pt idx="2">
                  <c:v>3.2622690410500801</c:v>
                </c:pt>
                <c:pt idx="3">
                  <c:v>4.0396026511958478</c:v>
                </c:pt>
                <c:pt idx="4">
                  <c:v>3.852755758067536</c:v>
                </c:pt>
                <c:pt idx="5">
                  <c:v>4.1072239890958659</c:v>
                </c:pt>
                <c:pt idx="6">
                  <c:v>4.1705491598785649</c:v>
                </c:pt>
                <c:pt idx="7">
                  <c:v>4.271162208852088</c:v>
                </c:pt>
                <c:pt idx="8">
                  <c:v>4.5151293418843901</c:v>
                </c:pt>
                <c:pt idx="9">
                  <c:v>5.2154546607840073</c:v>
                </c:pt>
                <c:pt idx="10">
                  <c:v>6.4426943699731902</c:v>
                </c:pt>
                <c:pt idx="11">
                  <c:v>8.2966824129880052</c:v>
                </c:pt>
                <c:pt idx="12">
                  <c:v>12.563098794684249</c:v>
                </c:pt>
                <c:pt idx="13">
                  <c:v>14.93771722860695</c:v>
                </c:pt>
                <c:pt idx="14">
                  <c:v>16.479542332942678</c:v>
                </c:pt>
              </c:numCache>
            </c:numRef>
          </c:yVal>
          <c:smooth val="0"/>
        </c:ser>
        <c:ser>
          <c:idx val="1"/>
          <c:order val="1"/>
          <c:tx>
            <c:v>CAISO DR</c:v>
          </c:tx>
          <c:spPr>
            <a:ln w="57150" cap="rnd">
              <a:noFill/>
              <a:round/>
            </a:ln>
            <a:effectLst/>
          </c:spPr>
          <c:marker>
            <c:symbol val="none"/>
          </c:marker>
          <c:xVal>
            <c:numRef>
              <c:f>(Sheet1!$D$2,Sheet1!$F$2,Sheet1!$I$2:$O$2)</c:f>
              <c:numCache>
                <c:formatCode>General</c:formatCode>
                <c:ptCount val="9"/>
                <c:pt idx="0">
                  <c:v>2003</c:v>
                </c:pt>
                <c:pt idx="1">
                  <c:v>2005</c:v>
                </c:pt>
                <c:pt idx="2">
                  <c:v>2008</c:v>
                </c:pt>
                <c:pt idx="3">
                  <c:v>2009</c:v>
                </c:pt>
                <c:pt idx="4">
                  <c:v>2010</c:v>
                </c:pt>
                <c:pt idx="5">
                  <c:v>2011</c:v>
                </c:pt>
                <c:pt idx="6">
                  <c:v>2012</c:v>
                </c:pt>
                <c:pt idx="7">
                  <c:v>2013</c:v>
                </c:pt>
                <c:pt idx="8">
                  <c:v>2014</c:v>
                </c:pt>
              </c:numCache>
            </c:numRef>
          </c:xVal>
          <c:yVal>
            <c:numRef>
              <c:f>(Sheet1!$D$12,Sheet1!$F$12,Sheet1!$I$12:$O$12)</c:f>
              <c:numCache>
                <c:formatCode>General</c:formatCode>
                <c:ptCount val="9"/>
                <c:pt idx="0">
                  <c:v>2.4830699774266369</c:v>
                </c:pt>
                <c:pt idx="1">
                  <c:v>3.823107171836964</c:v>
                </c:pt>
                <c:pt idx="2">
                  <c:v>4.4468934294394469</c:v>
                </c:pt>
                <c:pt idx="3">
                  <c:v>4.6872982395730212</c:v>
                </c:pt>
                <c:pt idx="4">
                  <c:v>3.0094582975064492</c:v>
                </c:pt>
                <c:pt idx="5">
                  <c:v>3.169682752457553</c:v>
                </c:pt>
                <c:pt idx="6">
                  <c:v>3.2985828310799801</c:v>
                </c:pt>
                <c:pt idx="7">
                  <c:v>2.8072524981971769</c:v>
                </c:pt>
                <c:pt idx="8">
                  <c:v>2.9378187076642051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85379200"/>
        <c:axId val="285378024"/>
      </c:scatterChart>
      <c:valAx>
        <c:axId val="285379200"/>
        <c:scaling>
          <c:orientation val="minMax"/>
          <c:max val="2014"/>
          <c:min val="2003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5378024"/>
        <c:crosses val="autoZero"/>
        <c:crossBetween val="midCat"/>
        <c:majorUnit val="2"/>
      </c:valAx>
      <c:valAx>
        <c:axId val="285378024"/>
        <c:scaling>
          <c:orientation val="minMax"/>
          <c:max val="15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Percent of Generation Capacity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5379200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noFill/>
              <a:ln w="9525">
                <a:noFill/>
              </a:ln>
              <a:effectLst/>
            </c:spPr>
          </c:marker>
          <c:xVal>
            <c:numRef>
              <c:f>Sheet1!$A$2:$A$82</c:f>
              <c:numCache>
                <c:formatCode>General</c:formatCode>
                <c:ptCount val="81"/>
                <c:pt idx="0">
                  <c:v>0</c:v>
                </c:pt>
                <c:pt idx="1">
                  <c:v>0.1</c:v>
                </c:pt>
                <c:pt idx="2">
                  <c:v>0.2</c:v>
                </c:pt>
                <c:pt idx="3">
                  <c:v>0.3</c:v>
                </c:pt>
                <c:pt idx="4">
                  <c:v>0.4</c:v>
                </c:pt>
                <c:pt idx="5">
                  <c:v>0.5</c:v>
                </c:pt>
                <c:pt idx="6">
                  <c:v>0.6</c:v>
                </c:pt>
                <c:pt idx="7">
                  <c:v>0.7</c:v>
                </c:pt>
                <c:pt idx="8">
                  <c:v>0.8</c:v>
                </c:pt>
                <c:pt idx="9">
                  <c:v>0.9</c:v>
                </c:pt>
                <c:pt idx="10">
                  <c:v>1</c:v>
                </c:pt>
                <c:pt idx="11">
                  <c:v>1.1000000000000001</c:v>
                </c:pt>
                <c:pt idx="12">
                  <c:v>1.2</c:v>
                </c:pt>
                <c:pt idx="13">
                  <c:v>1.3</c:v>
                </c:pt>
                <c:pt idx="14">
                  <c:v>1.4</c:v>
                </c:pt>
                <c:pt idx="15">
                  <c:v>1.5</c:v>
                </c:pt>
                <c:pt idx="16">
                  <c:v>1.6</c:v>
                </c:pt>
                <c:pt idx="17">
                  <c:v>1.7</c:v>
                </c:pt>
                <c:pt idx="18">
                  <c:v>1.8</c:v>
                </c:pt>
                <c:pt idx="19">
                  <c:v>1.9</c:v>
                </c:pt>
                <c:pt idx="20">
                  <c:v>2</c:v>
                </c:pt>
                <c:pt idx="21">
                  <c:v>2.1</c:v>
                </c:pt>
                <c:pt idx="22">
                  <c:v>2.2000000000000002</c:v>
                </c:pt>
                <c:pt idx="23">
                  <c:v>2.2999999999999998</c:v>
                </c:pt>
                <c:pt idx="24">
                  <c:v>2.4</c:v>
                </c:pt>
                <c:pt idx="25">
                  <c:v>2.5</c:v>
                </c:pt>
                <c:pt idx="26">
                  <c:v>2.6</c:v>
                </c:pt>
                <c:pt idx="27">
                  <c:v>2.7</c:v>
                </c:pt>
                <c:pt idx="28">
                  <c:v>2.8</c:v>
                </c:pt>
                <c:pt idx="29">
                  <c:v>2.9</c:v>
                </c:pt>
                <c:pt idx="30">
                  <c:v>3</c:v>
                </c:pt>
                <c:pt idx="31">
                  <c:v>3.1</c:v>
                </c:pt>
                <c:pt idx="32">
                  <c:v>3.2</c:v>
                </c:pt>
                <c:pt idx="33">
                  <c:v>3.3</c:v>
                </c:pt>
                <c:pt idx="34">
                  <c:v>3.4</c:v>
                </c:pt>
                <c:pt idx="35">
                  <c:v>3.5</c:v>
                </c:pt>
                <c:pt idx="36">
                  <c:v>3.6</c:v>
                </c:pt>
                <c:pt idx="37">
                  <c:v>3.7</c:v>
                </c:pt>
                <c:pt idx="38">
                  <c:v>3.8</c:v>
                </c:pt>
                <c:pt idx="39">
                  <c:v>3.9</c:v>
                </c:pt>
                <c:pt idx="40">
                  <c:v>4</c:v>
                </c:pt>
                <c:pt idx="41">
                  <c:v>4.0999999999999996</c:v>
                </c:pt>
                <c:pt idx="42">
                  <c:v>4.2</c:v>
                </c:pt>
                <c:pt idx="43">
                  <c:v>4.3</c:v>
                </c:pt>
                <c:pt idx="44">
                  <c:v>4.4000000000000004</c:v>
                </c:pt>
                <c:pt idx="45">
                  <c:v>4.5</c:v>
                </c:pt>
                <c:pt idx="46">
                  <c:v>4.5999999999999996</c:v>
                </c:pt>
                <c:pt idx="47">
                  <c:v>4.7</c:v>
                </c:pt>
                <c:pt idx="48">
                  <c:v>4.8</c:v>
                </c:pt>
                <c:pt idx="49">
                  <c:v>4.9000000000000004</c:v>
                </c:pt>
                <c:pt idx="50">
                  <c:v>5</c:v>
                </c:pt>
                <c:pt idx="51">
                  <c:v>5.0999999999999996</c:v>
                </c:pt>
                <c:pt idx="52">
                  <c:v>5.2</c:v>
                </c:pt>
                <c:pt idx="53">
                  <c:v>5.3</c:v>
                </c:pt>
                <c:pt idx="54">
                  <c:v>5.4</c:v>
                </c:pt>
                <c:pt idx="55">
                  <c:v>5.5</c:v>
                </c:pt>
                <c:pt idx="56">
                  <c:v>5.6</c:v>
                </c:pt>
                <c:pt idx="57">
                  <c:v>5.7</c:v>
                </c:pt>
                <c:pt idx="58">
                  <c:v>5.8</c:v>
                </c:pt>
                <c:pt idx="59">
                  <c:v>5.9</c:v>
                </c:pt>
                <c:pt idx="60">
                  <c:v>6</c:v>
                </c:pt>
                <c:pt idx="61">
                  <c:v>6.1</c:v>
                </c:pt>
                <c:pt idx="62">
                  <c:v>6.2</c:v>
                </c:pt>
                <c:pt idx="63">
                  <c:v>6.3</c:v>
                </c:pt>
                <c:pt idx="64">
                  <c:v>6.4</c:v>
                </c:pt>
                <c:pt idx="65">
                  <c:v>6.5</c:v>
                </c:pt>
                <c:pt idx="66">
                  <c:v>6.6</c:v>
                </c:pt>
                <c:pt idx="67">
                  <c:v>6.7</c:v>
                </c:pt>
                <c:pt idx="68">
                  <c:v>6.8</c:v>
                </c:pt>
                <c:pt idx="69">
                  <c:v>6.9</c:v>
                </c:pt>
                <c:pt idx="70">
                  <c:v>7</c:v>
                </c:pt>
                <c:pt idx="71">
                  <c:v>7.1</c:v>
                </c:pt>
                <c:pt idx="72">
                  <c:v>7.2</c:v>
                </c:pt>
                <c:pt idx="73">
                  <c:v>7.3</c:v>
                </c:pt>
                <c:pt idx="74">
                  <c:v>7.4</c:v>
                </c:pt>
                <c:pt idx="75">
                  <c:v>7.5</c:v>
                </c:pt>
                <c:pt idx="76">
                  <c:v>7.6</c:v>
                </c:pt>
                <c:pt idx="77">
                  <c:v>7.7</c:v>
                </c:pt>
                <c:pt idx="78">
                  <c:v>7.8</c:v>
                </c:pt>
                <c:pt idx="79">
                  <c:v>7.9</c:v>
                </c:pt>
                <c:pt idx="80">
                  <c:v>8</c:v>
                </c:pt>
              </c:numCache>
            </c:numRef>
          </c:xVal>
          <c:yVal>
            <c:numRef>
              <c:f>Sheet1!$B$2:$B$82</c:f>
              <c:numCache>
                <c:formatCode>General</c:formatCode>
                <c:ptCount val="81"/>
                <c:pt idx="0">
                  <c:v>0</c:v>
                </c:pt>
                <c:pt idx="1">
                  <c:v>6.9444444444444499E-5</c:v>
                </c:pt>
                <c:pt idx="2">
                  <c:v>2.7777777777777799E-4</c:v>
                </c:pt>
                <c:pt idx="3">
                  <c:v>6.2500000000000001E-4</c:v>
                </c:pt>
                <c:pt idx="4">
                  <c:v>1.11111111111111E-3</c:v>
                </c:pt>
                <c:pt idx="5">
                  <c:v>1.7361111111111099E-3</c:v>
                </c:pt>
                <c:pt idx="6">
                  <c:v>2.5000000000000001E-3</c:v>
                </c:pt>
                <c:pt idx="7">
                  <c:v>3.4027777777777802E-3</c:v>
                </c:pt>
                <c:pt idx="8">
                  <c:v>4.4444444444444496E-3</c:v>
                </c:pt>
                <c:pt idx="9">
                  <c:v>5.6249999999999998E-3</c:v>
                </c:pt>
                <c:pt idx="10">
                  <c:v>6.9444444444444397E-3</c:v>
                </c:pt>
                <c:pt idx="11">
                  <c:v>8.4027777777777798E-3</c:v>
                </c:pt>
                <c:pt idx="12">
                  <c:v>0.01</c:v>
                </c:pt>
                <c:pt idx="13">
                  <c:v>1.17361111111111E-2</c:v>
                </c:pt>
                <c:pt idx="14">
                  <c:v>1.36111111111111E-2</c:v>
                </c:pt>
                <c:pt idx="15">
                  <c:v>1.5625E-2</c:v>
                </c:pt>
                <c:pt idx="16">
                  <c:v>1.7777777777777799E-2</c:v>
                </c:pt>
                <c:pt idx="17">
                  <c:v>2.00694444444444E-2</c:v>
                </c:pt>
                <c:pt idx="18">
                  <c:v>2.2499999999999999E-2</c:v>
                </c:pt>
                <c:pt idx="19">
                  <c:v>2.5069444444444401E-2</c:v>
                </c:pt>
                <c:pt idx="20">
                  <c:v>2.7777777777777801E-2</c:v>
                </c:pt>
                <c:pt idx="21">
                  <c:v>3.0624999999999999E-2</c:v>
                </c:pt>
                <c:pt idx="22">
                  <c:v>3.3611111111111099E-2</c:v>
                </c:pt>
                <c:pt idx="23">
                  <c:v>3.6736111111111101E-2</c:v>
                </c:pt>
                <c:pt idx="24">
                  <c:v>0.04</c:v>
                </c:pt>
                <c:pt idx="25">
                  <c:v>4.3402777777777797E-2</c:v>
                </c:pt>
                <c:pt idx="26">
                  <c:v>4.69444444444444E-2</c:v>
                </c:pt>
                <c:pt idx="27">
                  <c:v>5.0625000000000003E-2</c:v>
                </c:pt>
                <c:pt idx="28">
                  <c:v>5.44444444444444E-2</c:v>
                </c:pt>
                <c:pt idx="29">
                  <c:v>5.8402777777777803E-2</c:v>
                </c:pt>
                <c:pt idx="30">
                  <c:v>6.25E-2</c:v>
                </c:pt>
                <c:pt idx="31">
                  <c:v>6.6736111111111093E-2</c:v>
                </c:pt>
                <c:pt idx="32">
                  <c:v>7.1111111111111097E-2</c:v>
                </c:pt>
                <c:pt idx="33">
                  <c:v>7.5624999999999998E-2</c:v>
                </c:pt>
                <c:pt idx="34">
                  <c:v>8.0277777777777698E-2</c:v>
                </c:pt>
                <c:pt idx="35">
                  <c:v>8.5069444444444406E-2</c:v>
                </c:pt>
                <c:pt idx="36">
                  <c:v>0.09</c:v>
                </c:pt>
                <c:pt idx="37">
                  <c:v>9.5069444444444498E-2</c:v>
                </c:pt>
                <c:pt idx="38">
                  <c:v>0.10027777777777799</c:v>
                </c:pt>
                <c:pt idx="39">
                  <c:v>0.105625</c:v>
                </c:pt>
                <c:pt idx="40">
                  <c:v>0.11111111111111099</c:v>
                </c:pt>
                <c:pt idx="41">
                  <c:v>0.116736111111111</c:v>
                </c:pt>
                <c:pt idx="42">
                  <c:v>0.1225</c:v>
                </c:pt>
                <c:pt idx="43">
                  <c:v>0.128402777777778</c:v>
                </c:pt>
                <c:pt idx="44">
                  <c:v>0.134444444444445</c:v>
                </c:pt>
                <c:pt idx="45">
                  <c:v>0.140625</c:v>
                </c:pt>
                <c:pt idx="46">
                  <c:v>0.14694444444444399</c:v>
                </c:pt>
                <c:pt idx="47">
                  <c:v>0.153402777777778</c:v>
                </c:pt>
                <c:pt idx="48">
                  <c:v>0.16</c:v>
                </c:pt>
                <c:pt idx="49">
                  <c:v>0.166736111111111</c:v>
                </c:pt>
                <c:pt idx="50">
                  <c:v>0.17361111111111099</c:v>
                </c:pt>
                <c:pt idx="51">
                  <c:v>0.18062500000000001</c:v>
                </c:pt>
                <c:pt idx="52">
                  <c:v>0.18777777777777799</c:v>
                </c:pt>
                <c:pt idx="53">
                  <c:v>0.19506944444444399</c:v>
                </c:pt>
                <c:pt idx="54">
                  <c:v>0.20250000000000001</c:v>
                </c:pt>
                <c:pt idx="55">
                  <c:v>0.210069444444444</c:v>
                </c:pt>
                <c:pt idx="56">
                  <c:v>0.21777777777777799</c:v>
                </c:pt>
                <c:pt idx="57">
                  <c:v>0.22562499999999999</c:v>
                </c:pt>
                <c:pt idx="58">
                  <c:v>0.23361111111111099</c:v>
                </c:pt>
                <c:pt idx="59">
                  <c:v>0.24173611111111101</c:v>
                </c:pt>
                <c:pt idx="60">
                  <c:v>0.25</c:v>
                </c:pt>
                <c:pt idx="61">
                  <c:v>0.25840277777777798</c:v>
                </c:pt>
                <c:pt idx="62">
                  <c:v>0.26694444444444398</c:v>
                </c:pt>
                <c:pt idx="63">
                  <c:v>0.27562500000000001</c:v>
                </c:pt>
                <c:pt idx="64">
                  <c:v>0.284444444444445</c:v>
                </c:pt>
                <c:pt idx="65">
                  <c:v>0.29340277777777801</c:v>
                </c:pt>
                <c:pt idx="66">
                  <c:v>0.30249999999999999</c:v>
                </c:pt>
                <c:pt idx="67">
                  <c:v>0.31173611111111099</c:v>
                </c:pt>
                <c:pt idx="68">
                  <c:v>0.32111111111111101</c:v>
                </c:pt>
                <c:pt idx="69">
                  <c:v>0.330625</c:v>
                </c:pt>
                <c:pt idx="70">
                  <c:v>0.34027777777777801</c:v>
                </c:pt>
                <c:pt idx="71">
                  <c:v>0.35006944444444399</c:v>
                </c:pt>
                <c:pt idx="72">
                  <c:v>0.36</c:v>
                </c:pt>
                <c:pt idx="73">
                  <c:v>0.37006944444444401</c:v>
                </c:pt>
                <c:pt idx="74">
                  <c:v>0.38027777777777799</c:v>
                </c:pt>
                <c:pt idx="75">
                  <c:v>0.390625</c:v>
                </c:pt>
                <c:pt idx="76">
                  <c:v>0.40111111111111097</c:v>
                </c:pt>
                <c:pt idx="77">
                  <c:v>0.41173611111111103</c:v>
                </c:pt>
                <c:pt idx="78">
                  <c:v>0.42249999999999999</c:v>
                </c:pt>
                <c:pt idx="79">
                  <c:v>0.43340277777777803</c:v>
                </c:pt>
                <c:pt idx="80">
                  <c:v>0.44444444444444398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85378416"/>
        <c:axId val="285376456"/>
      </c:scatterChart>
      <c:valAx>
        <c:axId val="2853784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 dirty="0" smtClean="0"/>
                  <a:t>Load Reduction</a:t>
                </a:r>
                <a:r>
                  <a:rPr lang="en-US" sz="1600" baseline="0" dirty="0" smtClean="0"/>
                  <a:t> </a:t>
                </a:r>
                <a:r>
                  <a:rPr lang="en-US" sz="1600" baseline="0" dirty="0"/>
                  <a:t>(kW)</a:t>
                </a:r>
                <a:endParaRPr lang="en-US" sz="16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5376456"/>
        <c:crosses val="autoZero"/>
        <c:crossBetween val="midCat"/>
      </c:valAx>
      <c:valAx>
        <c:axId val="2853764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600"/>
                  <a:t>Cost ($)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6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53784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6A0F18-3CCE-43DF-8F4E-D6F5DCBDBAE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2D1505C-320F-4DDA-8799-518E387A6325}">
      <dgm:prSet phldrT="[Text]"/>
      <dgm:spPr/>
      <dgm:t>
        <a:bodyPr/>
        <a:lstStyle/>
        <a:p>
          <a:r>
            <a:rPr lang="en-US" b="1" dirty="0" smtClean="0"/>
            <a:t>LSE </a:t>
          </a:r>
          <a:r>
            <a:rPr lang="en-US" dirty="0" smtClean="0"/>
            <a:t>signals the Customer</a:t>
          </a:r>
        </a:p>
        <a:p>
          <a:r>
            <a:rPr lang="en-US" dirty="0" smtClean="0"/>
            <a:t>to reduce load</a:t>
          </a:r>
          <a:endParaRPr lang="en-US" dirty="0"/>
        </a:p>
      </dgm:t>
    </dgm:pt>
    <dgm:pt modelId="{A257148F-ED43-4F46-8CA8-2302483B3C57}" type="parTrans" cxnId="{6E0BDD84-073A-4DCF-B22E-3D7A5E4F4CCA}">
      <dgm:prSet/>
      <dgm:spPr/>
      <dgm:t>
        <a:bodyPr/>
        <a:lstStyle/>
        <a:p>
          <a:endParaRPr lang="en-US"/>
        </a:p>
      </dgm:t>
    </dgm:pt>
    <dgm:pt modelId="{6CBD7D10-4C7B-4DDF-B836-2F428DD1EFA0}" type="sibTrans" cxnId="{6E0BDD84-073A-4DCF-B22E-3D7A5E4F4CCA}">
      <dgm:prSet/>
      <dgm:spPr/>
      <dgm:t>
        <a:bodyPr/>
        <a:lstStyle/>
        <a:p>
          <a:endParaRPr lang="en-US"/>
        </a:p>
      </dgm:t>
    </dgm:pt>
    <mc:AlternateContent xmlns:mc="http://schemas.openxmlformats.org/markup-compatibility/2006" xmlns:a14="http://schemas.microsoft.com/office/drawing/2010/main">
      <mc:Choice Requires="a14">
        <dgm:pt modelId="{D94F0EE8-F31A-4007-9199-B6089392917F}">
          <dgm:prSet phldrT="[Text]"/>
          <dgm:spPr/>
          <dgm:t>
            <a:bodyPr/>
            <a:lstStyle/>
            <a:p>
              <a:r>
                <a:rPr lang="en-US" b="1" dirty="0" smtClean="0"/>
                <a:t>Customer </a:t>
              </a:r>
              <a:r>
                <a:rPr lang="en-US" dirty="0" smtClean="0"/>
                <a:t>reduces load with</a:t>
              </a:r>
            </a:p>
            <a:p>
              <a:r>
                <a:rPr lang="en-US" dirty="0" smtClean="0"/>
                <a:t>probability </a:t>
              </a:r>
              <a14:m>
                <m:oMath xmlns:m="http://schemas.openxmlformats.org/officeDocument/2006/math">
                  <m:r>
                    <a:rPr lang="en-US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≥</m:t>
                  </m:r>
                  <m:r>
                    <a:rPr lang="en-US" b="0" i="1" smtClean="0">
                      <a:latin typeface="Cambria Math" panose="02040503050406030204" pitchFamily="18" charset="0"/>
                      <a:ea typeface="Cambria Math" panose="02040503050406030204" pitchFamily="18" charset="0"/>
                    </a:rPr>
                    <m:t>𝜌</m:t>
                  </m:r>
                </m:oMath>
              </a14:m>
              <a:endParaRPr lang="en-US" dirty="0"/>
            </a:p>
          </dgm:t>
        </dgm:pt>
      </mc:Choice>
      <mc:Fallback xmlns="">
        <dgm:pt modelId="{D94F0EE8-F31A-4007-9199-B6089392917F}">
          <dgm:prSet phldrT="[Text]"/>
          <dgm:spPr/>
          <dgm:t>
            <a:bodyPr/>
            <a:lstStyle/>
            <a:p>
              <a:r>
                <a:rPr lang="en-US" b="1" dirty="0" smtClean="0"/>
                <a:t>Customer </a:t>
              </a:r>
              <a:r>
                <a:rPr lang="en-US" dirty="0" smtClean="0"/>
                <a:t>reduces </a:t>
              </a:r>
              <a:r>
                <a:rPr lang="en-US" dirty="0" smtClean="0"/>
                <a:t>load with</a:t>
              </a:r>
            </a:p>
            <a:p>
              <a:r>
                <a:rPr lang="en-US" dirty="0" smtClean="0"/>
                <a:t>probability </a:t>
              </a:r>
              <a:r>
                <a:rPr lang="en-US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≥</a:t>
              </a:r>
              <a:r>
                <a:rPr lang="en-US" b="0" i="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a:t>𝜌</a:t>
              </a:r>
              <a:endParaRPr lang="en-US" dirty="0"/>
            </a:p>
          </dgm:t>
        </dgm:pt>
      </mc:Fallback>
    </mc:AlternateContent>
    <dgm:pt modelId="{08447C76-D974-4B19-A904-E9B9F3B6CE95}" type="parTrans" cxnId="{2B9313B8-FAFF-4CA1-8573-27265A3C55D1}">
      <dgm:prSet/>
      <dgm:spPr/>
      <dgm:t>
        <a:bodyPr/>
        <a:lstStyle/>
        <a:p>
          <a:endParaRPr lang="en-US"/>
        </a:p>
      </dgm:t>
    </dgm:pt>
    <dgm:pt modelId="{56095196-E7E8-4AF9-92BE-CC42CA44E24C}" type="sibTrans" cxnId="{2B9313B8-FAFF-4CA1-8573-27265A3C55D1}">
      <dgm:prSet/>
      <dgm:spPr/>
      <dgm:t>
        <a:bodyPr/>
        <a:lstStyle/>
        <a:p>
          <a:endParaRPr lang="en-US"/>
        </a:p>
      </dgm:t>
    </dgm:pt>
    <dgm:pt modelId="{751F7D97-D356-4464-87C1-D9A5E10948DC}" type="pres">
      <dgm:prSet presAssocID="{DA6A0F18-3CCE-43DF-8F4E-D6F5DCBDBAE3}" presName="Name0" presStyleCnt="0">
        <dgm:presLayoutVars>
          <dgm:dir/>
          <dgm:resizeHandles val="exact"/>
        </dgm:presLayoutVars>
      </dgm:prSet>
      <dgm:spPr/>
    </dgm:pt>
    <dgm:pt modelId="{42D51425-4E47-4D06-BA1A-068F73BE2453}" type="pres">
      <dgm:prSet presAssocID="{D2D1505C-320F-4DDA-8799-518E387A6325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84533-6F4D-4AB3-BDF7-A98B906E2EE2}" type="pres">
      <dgm:prSet presAssocID="{6CBD7D10-4C7B-4DDF-B836-2F428DD1EFA0}" presName="sibTrans" presStyleLbl="sibTrans2D1" presStyleIdx="0" presStyleCnt="1"/>
      <dgm:spPr/>
      <dgm:t>
        <a:bodyPr/>
        <a:lstStyle/>
        <a:p>
          <a:endParaRPr lang="en-US"/>
        </a:p>
      </dgm:t>
    </dgm:pt>
    <dgm:pt modelId="{19591AB0-1A18-48A3-9A46-199E685820D6}" type="pres">
      <dgm:prSet presAssocID="{6CBD7D10-4C7B-4DDF-B836-2F428DD1EFA0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3D6DDECD-D639-4E56-A5B9-2DD9BE1A42A4}" type="pres">
      <dgm:prSet presAssocID="{D94F0EE8-F31A-4007-9199-B6089392917F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E0BDD84-073A-4DCF-B22E-3D7A5E4F4CCA}" srcId="{DA6A0F18-3CCE-43DF-8F4E-D6F5DCBDBAE3}" destId="{D2D1505C-320F-4DDA-8799-518E387A6325}" srcOrd="0" destOrd="0" parTransId="{A257148F-ED43-4F46-8CA8-2302483B3C57}" sibTransId="{6CBD7D10-4C7B-4DDF-B836-2F428DD1EFA0}"/>
    <dgm:cxn modelId="{2B9313B8-FAFF-4CA1-8573-27265A3C55D1}" srcId="{DA6A0F18-3CCE-43DF-8F4E-D6F5DCBDBAE3}" destId="{D94F0EE8-F31A-4007-9199-B6089392917F}" srcOrd="1" destOrd="0" parTransId="{08447C76-D974-4B19-A904-E9B9F3B6CE95}" sibTransId="{56095196-E7E8-4AF9-92BE-CC42CA44E24C}"/>
    <dgm:cxn modelId="{B7614039-157D-4876-B3B0-98FFA3419B6F}" type="presOf" srcId="{6CBD7D10-4C7B-4DDF-B836-2F428DD1EFA0}" destId="{AD384533-6F4D-4AB3-BDF7-A98B906E2EE2}" srcOrd="0" destOrd="0" presId="urn:microsoft.com/office/officeart/2005/8/layout/process1"/>
    <dgm:cxn modelId="{D960EBDF-F077-4340-A6D3-CAEBDF092A0C}" type="presOf" srcId="{6CBD7D10-4C7B-4DDF-B836-2F428DD1EFA0}" destId="{19591AB0-1A18-48A3-9A46-199E685820D6}" srcOrd="1" destOrd="0" presId="urn:microsoft.com/office/officeart/2005/8/layout/process1"/>
    <dgm:cxn modelId="{AD4E1050-B659-4D07-B807-870DE221E0D7}" type="presOf" srcId="{D94F0EE8-F31A-4007-9199-B6089392917F}" destId="{3D6DDECD-D639-4E56-A5B9-2DD9BE1A42A4}" srcOrd="0" destOrd="0" presId="urn:microsoft.com/office/officeart/2005/8/layout/process1"/>
    <dgm:cxn modelId="{36FB859C-EA37-4187-A55E-6AA580E91F40}" type="presOf" srcId="{D2D1505C-320F-4DDA-8799-518E387A6325}" destId="{42D51425-4E47-4D06-BA1A-068F73BE2453}" srcOrd="0" destOrd="0" presId="urn:microsoft.com/office/officeart/2005/8/layout/process1"/>
    <dgm:cxn modelId="{19F17AC9-87A6-4A0B-B7B7-68BAB46F6EAD}" type="presOf" srcId="{DA6A0F18-3CCE-43DF-8F4E-D6F5DCBDBAE3}" destId="{751F7D97-D356-4464-87C1-D9A5E10948DC}" srcOrd="0" destOrd="0" presId="urn:microsoft.com/office/officeart/2005/8/layout/process1"/>
    <dgm:cxn modelId="{F6F1E324-BF71-4767-BB93-AEE1619A8E96}" type="presParOf" srcId="{751F7D97-D356-4464-87C1-D9A5E10948DC}" destId="{42D51425-4E47-4D06-BA1A-068F73BE2453}" srcOrd="0" destOrd="0" presId="urn:microsoft.com/office/officeart/2005/8/layout/process1"/>
    <dgm:cxn modelId="{4CD15258-0483-47D3-B78C-7EB9C53FB6A8}" type="presParOf" srcId="{751F7D97-D356-4464-87C1-D9A5E10948DC}" destId="{AD384533-6F4D-4AB3-BDF7-A98B906E2EE2}" srcOrd="1" destOrd="0" presId="urn:microsoft.com/office/officeart/2005/8/layout/process1"/>
    <dgm:cxn modelId="{6C754023-2937-430C-8DCD-BBAA4279C25C}" type="presParOf" srcId="{AD384533-6F4D-4AB3-BDF7-A98B906E2EE2}" destId="{19591AB0-1A18-48A3-9A46-199E685820D6}" srcOrd="0" destOrd="0" presId="urn:microsoft.com/office/officeart/2005/8/layout/process1"/>
    <dgm:cxn modelId="{502247E6-76BC-4C4E-A86B-040E4868060F}" type="presParOf" srcId="{751F7D97-D356-4464-87C1-D9A5E10948DC}" destId="{3D6DDECD-D639-4E56-A5B9-2DD9BE1A42A4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6A0F18-3CCE-43DF-8F4E-D6F5DCBDBAE3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D2D1505C-320F-4DDA-8799-518E387A6325}">
      <dgm:prSet phldrT="[Text]"/>
      <dgm:spPr/>
      <dgm:t>
        <a:bodyPr/>
        <a:lstStyle/>
        <a:p>
          <a:r>
            <a:rPr lang="en-US" b="1" dirty="0" smtClean="0"/>
            <a:t>LSE </a:t>
          </a:r>
          <a:r>
            <a:rPr lang="en-US" dirty="0" smtClean="0"/>
            <a:t>signals the Customer</a:t>
          </a:r>
        </a:p>
        <a:p>
          <a:r>
            <a:rPr lang="en-US" dirty="0" smtClean="0"/>
            <a:t>to reduce load</a:t>
          </a:r>
          <a:endParaRPr lang="en-US" dirty="0"/>
        </a:p>
      </dgm:t>
    </dgm:pt>
    <dgm:pt modelId="{A257148F-ED43-4F46-8CA8-2302483B3C57}" type="parTrans" cxnId="{6E0BDD84-073A-4DCF-B22E-3D7A5E4F4CCA}">
      <dgm:prSet/>
      <dgm:spPr/>
      <dgm:t>
        <a:bodyPr/>
        <a:lstStyle/>
        <a:p>
          <a:endParaRPr lang="en-US"/>
        </a:p>
      </dgm:t>
    </dgm:pt>
    <dgm:pt modelId="{6CBD7D10-4C7B-4DDF-B836-2F428DD1EFA0}" type="sibTrans" cxnId="{6E0BDD84-073A-4DCF-B22E-3D7A5E4F4CCA}">
      <dgm:prSet/>
      <dgm:spPr/>
      <dgm:t>
        <a:bodyPr/>
        <a:lstStyle/>
        <a:p>
          <a:endParaRPr lang="en-US"/>
        </a:p>
      </dgm:t>
    </dgm:pt>
    <dgm:pt modelId="{D94F0EE8-F31A-4007-9199-B6089392917F}">
      <dgm:prSet phldrT="[Text]"/>
      <dgm:spPr>
        <a:blipFill rotWithShape="0">
          <a:blip xmlns:r="http://schemas.openxmlformats.org/officeDocument/2006/relationships" r:embed="rId1"/>
          <a:stretch>
            <a:fillRect l="-992" r="-826"/>
          </a:stretch>
        </a:blipFill>
      </dgm:spPr>
      <dgm:t>
        <a:bodyPr/>
        <a:lstStyle/>
        <a:p>
          <a:r>
            <a:rPr lang="en-US">
              <a:noFill/>
            </a:rPr>
            <a:t> </a:t>
          </a:r>
        </a:p>
      </dgm:t>
    </dgm:pt>
    <dgm:pt modelId="{08447C76-D974-4B19-A904-E9B9F3B6CE95}" type="parTrans" cxnId="{2B9313B8-FAFF-4CA1-8573-27265A3C55D1}">
      <dgm:prSet/>
      <dgm:spPr/>
      <dgm:t>
        <a:bodyPr/>
        <a:lstStyle/>
        <a:p>
          <a:endParaRPr lang="en-US"/>
        </a:p>
      </dgm:t>
    </dgm:pt>
    <dgm:pt modelId="{56095196-E7E8-4AF9-92BE-CC42CA44E24C}" type="sibTrans" cxnId="{2B9313B8-FAFF-4CA1-8573-27265A3C55D1}">
      <dgm:prSet/>
      <dgm:spPr/>
      <dgm:t>
        <a:bodyPr/>
        <a:lstStyle/>
        <a:p>
          <a:endParaRPr lang="en-US"/>
        </a:p>
      </dgm:t>
    </dgm:pt>
    <dgm:pt modelId="{751F7D97-D356-4464-87C1-D9A5E10948DC}" type="pres">
      <dgm:prSet presAssocID="{DA6A0F18-3CCE-43DF-8F4E-D6F5DCBDBAE3}" presName="Name0" presStyleCnt="0">
        <dgm:presLayoutVars>
          <dgm:dir/>
          <dgm:resizeHandles val="exact"/>
        </dgm:presLayoutVars>
      </dgm:prSet>
      <dgm:spPr/>
    </dgm:pt>
    <dgm:pt modelId="{42D51425-4E47-4D06-BA1A-068F73BE2453}" type="pres">
      <dgm:prSet presAssocID="{D2D1505C-320F-4DDA-8799-518E387A6325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384533-6F4D-4AB3-BDF7-A98B906E2EE2}" type="pres">
      <dgm:prSet presAssocID="{6CBD7D10-4C7B-4DDF-B836-2F428DD1EFA0}" presName="sibTrans" presStyleLbl="sibTrans2D1" presStyleIdx="0" presStyleCnt="1"/>
      <dgm:spPr/>
      <dgm:t>
        <a:bodyPr/>
        <a:lstStyle/>
        <a:p>
          <a:endParaRPr lang="en-US"/>
        </a:p>
      </dgm:t>
    </dgm:pt>
    <dgm:pt modelId="{19591AB0-1A18-48A3-9A46-199E685820D6}" type="pres">
      <dgm:prSet presAssocID="{6CBD7D10-4C7B-4DDF-B836-2F428DD1EFA0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3D6DDECD-D639-4E56-A5B9-2DD9BE1A42A4}" type="pres">
      <dgm:prSet presAssocID="{D94F0EE8-F31A-4007-9199-B6089392917F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E0BDD84-073A-4DCF-B22E-3D7A5E4F4CCA}" srcId="{DA6A0F18-3CCE-43DF-8F4E-D6F5DCBDBAE3}" destId="{D2D1505C-320F-4DDA-8799-518E387A6325}" srcOrd="0" destOrd="0" parTransId="{A257148F-ED43-4F46-8CA8-2302483B3C57}" sibTransId="{6CBD7D10-4C7B-4DDF-B836-2F428DD1EFA0}"/>
    <dgm:cxn modelId="{2B9313B8-FAFF-4CA1-8573-27265A3C55D1}" srcId="{DA6A0F18-3CCE-43DF-8F4E-D6F5DCBDBAE3}" destId="{D94F0EE8-F31A-4007-9199-B6089392917F}" srcOrd="1" destOrd="0" parTransId="{08447C76-D974-4B19-A904-E9B9F3B6CE95}" sibTransId="{56095196-E7E8-4AF9-92BE-CC42CA44E24C}"/>
    <dgm:cxn modelId="{B7614039-157D-4876-B3B0-98FFA3419B6F}" type="presOf" srcId="{6CBD7D10-4C7B-4DDF-B836-2F428DD1EFA0}" destId="{AD384533-6F4D-4AB3-BDF7-A98B906E2EE2}" srcOrd="0" destOrd="0" presId="urn:microsoft.com/office/officeart/2005/8/layout/process1"/>
    <dgm:cxn modelId="{D960EBDF-F077-4340-A6D3-CAEBDF092A0C}" type="presOf" srcId="{6CBD7D10-4C7B-4DDF-B836-2F428DD1EFA0}" destId="{19591AB0-1A18-48A3-9A46-199E685820D6}" srcOrd="1" destOrd="0" presId="urn:microsoft.com/office/officeart/2005/8/layout/process1"/>
    <dgm:cxn modelId="{AD4E1050-B659-4D07-B807-870DE221E0D7}" type="presOf" srcId="{D94F0EE8-F31A-4007-9199-B6089392917F}" destId="{3D6DDECD-D639-4E56-A5B9-2DD9BE1A42A4}" srcOrd="0" destOrd="0" presId="urn:microsoft.com/office/officeart/2005/8/layout/process1"/>
    <dgm:cxn modelId="{36FB859C-EA37-4187-A55E-6AA580E91F40}" type="presOf" srcId="{D2D1505C-320F-4DDA-8799-518E387A6325}" destId="{42D51425-4E47-4D06-BA1A-068F73BE2453}" srcOrd="0" destOrd="0" presId="urn:microsoft.com/office/officeart/2005/8/layout/process1"/>
    <dgm:cxn modelId="{19F17AC9-87A6-4A0B-B7B7-68BAB46F6EAD}" type="presOf" srcId="{DA6A0F18-3CCE-43DF-8F4E-D6F5DCBDBAE3}" destId="{751F7D97-D356-4464-87C1-D9A5E10948DC}" srcOrd="0" destOrd="0" presId="urn:microsoft.com/office/officeart/2005/8/layout/process1"/>
    <dgm:cxn modelId="{F6F1E324-BF71-4767-BB93-AEE1619A8E96}" type="presParOf" srcId="{751F7D97-D356-4464-87C1-D9A5E10948DC}" destId="{42D51425-4E47-4D06-BA1A-068F73BE2453}" srcOrd="0" destOrd="0" presId="urn:microsoft.com/office/officeart/2005/8/layout/process1"/>
    <dgm:cxn modelId="{4CD15258-0483-47D3-B78C-7EB9C53FB6A8}" type="presParOf" srcId="{751F7D97-D356-4464-87C1-D9A5E10948DC}" destId="{AD384533-6F4D-4AB3-BDF7-A98B906E2EE2}" srcOrd="1" destOrd="0" presId="urn:microsoft.com/office/officeart/2005/8/layout/process1"/>
    <dgm:cxn modelId="{6C754023-2937-430C-8DCD-BBAA4279C25C}" type="presParOf" srcId="{AD384533-6F4D-4AB3-BDF7-A98B906E2EE2}" destId="{19591AB0-1A18-48A3-9A46-199E685820D6}" srcOrd="0" destOrd="0" presId="urn:microsoft.com/office/officeart/2005/8/layout/process1"/>
    <dgm:cxn modelId="{502247E6-76BC-4C4E-A86B-040E4868060F}" type="presParOf" srcId="{751F7D97-D356-4464-87C1-D9A5E10948DC}" destId="{3D6DDECD-D639-4E56-A5B9-2DD9BE1A42A4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D51425-4E47-4D06-BA1A-068F73BE2453}">
      <dsp:nvSpPr>
        <dsp:cNvPr id="0" name=""/>
        <dsp:cNvSpPr/>
      </dsp:nvSpPr>
      <dsp:spPr>
        <a:xfrm>
          <a:off x="1724" y="2022523"/>
          <a:ext cx="3677775" cy="22066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b="1" kern="1200" dirty="0" smtClean="0"/>
            <a:t>LSE </a:t>
          </a:r>
          <a:r>
            <a:rPr lang="en-US" sz="3500" kern="1200" dirty="0" smtClean="0"/>
            <a:t>signals the Customer</a:t>
          </a:r>
        </a:p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to reduce load</a:t>
          </a:r>
          <a:endParaRPr lang="en-US" sz="3500" kern="1200" dirty="0"/>
        </a:p>
      </dsp:txBody>
      <dsp:txXfrm>
        <a:off x="66355" y="2087154"/>
        <a:ext cx="3548513" cy="2077403"/>
      </dsp:txXfrm>
    </dsp:sp>
    <dsp:sp modelId="{AD384533-6F4D-4AB3-BDF7-A98B906E2EE2}">
      <dsp:nvSpPr>
        <dsp:cNvPr id="0" name=""/>
        <dsp:cNvSpPr/>
      </dsp:nvSpPr>
      <dsp:spPr>
        <a:xfrm>
          <a:off x="4047277" y="2669811"/>
          <a:ext cx="779688" cy="91208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800" kern="1200"/>
        </a:p>
      </dsp:txBody>
      <dsp:txXfrm>
        <a:off x="4047277" y="2852229"/>
        <a:ext cx="545782" cy="547252"/>
      </dsp:txXfrm>
    </dsp:sp>
    <dsp:sp modelId="{3D6DDECD-D639-4E56-A5B9-2DD9BE1A42A4}">
      <dsp:nvSpPr>
        <dsp:cNvPr id="0" name=""/>
        <dsp:cNvSpPr/>
      </dsp:nvSpPr>
      <dsp:spPr>
        <a:xfrm>
          <a:off x="5150610" y="2022523"/>
          <a:ext cx="3677775" cy="22066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b="1" kern="1200" dirty="0" smtClean="0"/>
            <a:t>Customer </a:t>
          </a:r>
          <a:r>
            <a:rPr lang="en-US" sz="3500" kern="1200" dirty="0" smtClean="0"/>
            <a:t>reduces load with</a:t>
          </a:r>
        </a:p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500" kern="1200" dirty="0" smtClean="0"/>
            <a:t>probability </a:t>
          </a:r>
          <a14:m xmlns:a14="http://schemas.microsoft.com/office/drawing/2010/main">
            <m:oMath xmlns:m="http://schemas.openxmlformats.org/officeDocument/2006/math">
              <m:r>
                <a:rPr lang="en-US" sz="350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≥</m:t>
              </m:r>
              <m:r>
                <a:rPr lang="en-US" sz="3500" b="0" i="1" kern="1200" smtClean="0">
                  <a:latin typeface="Cambria Math" panose="02040503050406030204" pitchFamily="18" charset="0"/>
                  <a:ea typeface="Cambria Math" panose="02040503050406030204" pitchFamily="18" charset="0"/>
                </a:rPr>
                <m:t>𝜌</m:t>
              </m:r>
            </m:oMath>
          </a14:m>
          <a:endParaRPr lang="en-US" sz="3500" kern="1200" dirty="0"/>
        </a:p>
      </dsp:txBody>
      <dsp:txXfrm>
        <a:off x="5215241" y="2087154"/>
        <a:ext cx="3548513" cy="20774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B2E2E3-2DAC-49C2-BA8C-C1DB6157E23F}" type="datetimeFigureOut">
              <a:rPr lang="en-US" smtClean="0"/>
              <a:t>6/15/2016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F60130-6ECE-44D3-B973-0E4F838A19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627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Thanks </a:t>
            </a:r>
            <a:r>
              <a:rPr lang="en-US" baseline="0" dirty="0" smtClean="0"/>
              <a:t>Prof. </a:t>
            </a:r>
            <a:r>
              <a:rPr lang="en-US" baseline="0" dirty="0" err="1" smtClean="0"/>
              <a:t>Carlsson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9E9FA6-6F67-4FA2-B8A3-79232B2673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2299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Explain intuition of Quadratic: Larger mismatches require more</a:t>
            </a:r>
            <a:r>
              <a:rPr lang="en-US" baseline="0" dirty="0" smtClean="0"/>
              <a:t> expensive energy sources.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F60130-6ECE-44D3-B973-0E4F838A197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314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FCDR will optimize the Level of Commitment.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F60130-6ECE-44D3-B973-0E4F838A197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39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the </a:t>
            </a:r>
            <a:r>
              <a:rPr lang="en-US" dirty="0" err="1" smtClean="0"/>
              <a:t>heatmap</a:t>
            </a:r>
            <a:r>
              <a:rPr lang="en-US" dirty="0" smtClean="0"/>
              <a:t> scale.</a:t>
            </a:r>
            <a:r>
              <a:rPr lang="en-US" baseline="0" dirty="0" smtClean="0"/>
              <a:t>  </a:t>
            </a:r>
            <a:r>
              <a:rPr lang="en-US" dirty="0" smtClean="0"/>
              <a:t> Most are only weakly</a:t>
            </a:r>
            <a:r>
              <a:rPr lang="en-US" baseline="0" dirty="0" smtClean="0"/>
              <a:t> correlated.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F60130-6ECE-44D3-B973-0E4F838A197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662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that the LSE predicts the customers</a:t>
            </a:r>
            <a:r>
              <a:rPr lang="en-US" baseline="0" dirty="0" smtClean="0"/>
              <a:t> behavior (Not iterative method of optimization)</a:t>
            </a:r>
          </a:p>
          <a:p>
            <a:r>
              <a:rPr lang="en-US" baseline="0" dirty="0" smtClean="0"/>
              <a:t>Mention that the LSE decides LOC and p (who makes the decision is for future work)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F60130-6ECE-44D3-B973-0E4F838A197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9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that our model is general enough for other cost functions.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F60130-6ECE-44D3-B973-0E4F838A197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24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that LSE mimics the Social Opt.</a:t>
            </a:r>
          </a:p>
          <a:p>
            <a:r>
              <a:rPr lang="en-US" dirty="0" smtClean="0"/>
              <a:t>Mention that this is just the initial step into the problem space, and there is plenty of room for future exploration.</a:t>
            </a:r>
          </a:p>
          <a:p>
            <a:r>
              <a:rPr lang="en-US" dirty="0" smtClean="0"/>
              <a:t>We welcome any collaborations!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F60130-6ECE-44D3-B973-0E4F838A197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188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9E9FA6-6F67-4FA2-B8A3-79232B2673C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636400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LOC increases size of jump and price of jump</a:t>
            </a:r>
          </a:p>
          <a:p>
            <a:pPr marL="228600" indent="-228600">
              <a:buAutoNum type="arabicPeriod"/>
            </a:pPr>
            <a:r>
              <a:rPr lang="en-US" dirty="0" smtClean="0"/>
              <a:t>LOC can increase DR with same price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F60130-6ECE-44D3-B973-0E4F838A197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291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Turning</a:t>
            </a:r>
            <a:r>
              <a:rPr lang="en-US" baseline="0" dirty="0" smtClean="0"/>
              <a:t> AC off is much more uncomfortable than only turning it down.</a:t>
            </a:r>
            <a:endParaRPr lang="en-US" dirty="0" smtClean="0"/>
          </a:p>
          <a:p>
            <a:r>
              <a:rPr lang="en-US" dirty="0" smtClean="0"/>
              <a:t>Explain intuition of Quadratic:</a:t>
            </a:r>
            <a:r>
              <a:rPr lang="en-US" baseline="0" dirty="0" smtClean="0"/>
              <a:t> Small reductions are easy.  Large reductions are much harder.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F60130-6ECE-44D3-B973-0E4F838A197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5128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38113C-99FD-4876-AEB3-705C4A1976E3}" type="datetime1">
              <a:rPr lang="en-US" smtClean="0"/>
              <a:t>6/15/2016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4C285-6686-4E2A-92E6-BF638D8FB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079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28703-FB70-4391-BE29-117EA23AFF14}" type="datetime1">
              <a:rPr lang="en-US" smtClean="0"/>
              <a:t>6/15/2016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4C285-6686-4E2A-92E6-BF638D8FB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82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083F3-7A79-420E-ACD5-88B1207A684A}" type="datetime1">
              <a:rPr lang="en-US" smtClean="0"/>
              <a:t>6/15/2016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4C285-6686-4E2A-92E6-BF638D8FB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277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BDF71C-7DE5-4BA8-900D-EEA1887F9729}" type="datetime1">
              <a:rPr lang="en-US" smtClean="0"/>
              <a:t>6/15/2016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4C285-6686-4E2A-92E6-BF638D8FB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571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0D8F97-7E38-4B4F-9D2A-9181DDC89BA9}" type="datetime1">
              <a:rPr lang="en-US" smtClean="0"/>
              <a:t>6/15/2016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4C285-6686-4E2A-92E6-BF638D8FB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029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94B9D7-A09B-44C2-B81B-15D81D5732D7}" type="datetime1">
              <a:rPr lang="en-US" smtClean="0"/>
              <a:t>6/15/2016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4C285-6686-4E2A-92E6-BF638D8FB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848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FD888-C4D0-4951-BB89-8819FAAD28AC}" type="datetime1">
              <a:rPr lang="en-US" smtClean="0"/>
              <a:t>6/15/2016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4C285-6686-4E2A-92E6-BF638D8FB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853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572EA-4D2F-41B3-A1B6-9BC04560FA8B}" type="datetime1">
              <a:rPr lang="en-US" smtClean="0"/>
              <a:t>6/15/2016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4C285-6686-4E2A-92E6-BF638D8FB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2688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BF3A1-7F4A-42BA-875C-2FC92A0500AD}" type="datetime1">
              <a:rPr lang="en-US" smtClean="0"/>
              <a:t>6/15/2016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4C285-6686-4E2A-92E6-BF638D8FB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412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0A783E-947F-4F3D-933B-292B6FA29880}" type="datetime1">
              <a:rPr lang="en-US" smtClean="0"/>
              <a:t>6/15/2016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4C285-6686-4E2A-92E6-BF638D8FB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1642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A990DE-7FC6-42EB-A69E-28EB680F58B5}" type="datetime1">
              <a:rPr lang="en-US" smtClean="0"/>
              <a:t>6/15/2016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4C285-6686-4E2A-92E6-BF638D8FB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3050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1B52AF-1EC4-4F3F-A6A4-80FD7DA63DBB}" type="datetime1">
              <a:rPr lang="en-US" smtClean="0"/>
              <a:t>6/15/2016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4C285-6686-4E2A-92E6-BF638D8FB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6759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wmf"/><Relationship Id="rId4" Type="http://schemas.openxmlformats.org/officeDocument/2006/relationships/image" Target="../media/image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wmf"/><Relationship Id="rId5" Type="http://schemas.openxmlformats.org/officeDocument/2006/relationships/image" Target="../media/image9.wmf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openxmlformats.org/officeDocument/2006/relationships/image" Target="../media/image10.w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wmf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wmf"/><Relationship Id="rId4" Type="http://schemas.openxmlformats.org/officeDocument/2006/relationships/image" Target="../media/image4.e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wmf"/><Relationship Id="rId4" Type="http://schemas.openxmlformats.org/officeDocument/2006/relationships/image" Target="../media/image4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chart" Target="../charts/chart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0.png"/><Relationship Id="rId5" Type="http://schemas.openxmlformats.org/officeDocument/2006/relationships/image" Target="../media/image150.png"/><Relationship Id="rId4" Type="http://schemas.openxmlformats.org/officeDocument/2006/relationships/image" Target="../media/image9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7" Type="http://schemas.openxmlformats.org/officeDocument/2006/relationships/image" Target="../media/image10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w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13" Type="http://schemas.openxmlformats.org/officeDocument/2006/relationships/image" Target="../media/image7.png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1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11" Type="http://schemas.openxmlformats.org/officeDocument/2006/relationships/image" Target="../media/image10.png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217" y="361156"/>
            <a:ext cx="11475563" cy="2387600"/>
          </a:xfrm>
        </p:spPr>
        <p:txBody>
          <a:bodyPr>
            <a:normAutofit/>
          </a:bodyPr>
          <a:lstStyle/>
          <a:p>
            <a:r>
              <a:rPr lang="en-US" b="1" dirty="0" smtClean="0"/>
              <a:t>Optimizing the Level of Commitment in Demand Response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Joshua Comden</a:t>
            </a:r>
            <a:r>
              <a:rPr lang="en-US" dirty="0" smtClean="0"/>
              <a:t>, </a:t>
            </a:r>
            <a:r>
              <a:rPr lang="en-US" dirty="0" err="1" smtClean="0"/>
              <a:t>Zhenhua</a:t>
            </a:r>
            <a:r>
              <a:rPr lang="en-US" dirty="0" smtClean="0"/>
              <a:t> Liu, Yue Zhao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580" y="4283073"/>
            <a:ext cx="3608839" cy="6096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265367" y="6111082"/>
            <a:ext cx="3568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00B050"/>
                </a:solidFill>
              </a:rPr>
              <a:t>ACM GREENMETRICS 2016</a:t>
            </a:r>
            <a:endParaRPr lang="en-US" sz="2400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70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4C285-6686-4E2A-92E6-BF638D8FBB6B}" type="slidenum">
              <a:rPr lang="en-US" smtClean="0"/>
              <a:t>10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60401" y="418263"/>
            <a:ext cx="8394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 smtClean="0"/>
              <a:t>Goal</a:t>
            </a:r>
            <a:r>
              <a:rPr lang="en-US" sz="4000" dirty="0" smtClean="0"/>
              <a:t>: Increase reliable DR adoption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660400" y="1421563"/>
            <a:ext cx="10782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 smtClean="0"/>
              <a:t>Approach</a:t>
            </a:r>
            <a:r>
              <a:rPr lang="en-US" sz="4000" dirty="0" smtClean="0"/>
              <a:t>: Flexible Commitment DR Program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1409699" y="5264873"/>
            <a:ext cx="2324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00B050"/>
                </a:solidFill>
              </a:rPr>
              <a:t>Modeling</a:t>
            </a:r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12001" y="5353050"/>
            <a:ext cx="2552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00B0F0"/>
                </a:solidFill>
              </a:rPr>
              <a:t>Simulation</a:t>
            </a:r>
            <a:endParaRPr lang="en-US" sz="4000" dirty="0">
              <a:solidFill>
                <a:srgbClr val="00B0F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4" y="3278679"/>
            <a:ext cx="3105151" cy="8213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73" y="4330720"/>
            <a:ext cx="4040231" cy="41150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60400" y="3048000"/>
            <a:ext cx="4224379" cy="20066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689" y="3207838"/>
            <a:ext cx="2325663" cy="16869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600" y="3181466"/>
            <a:ext cx="2209800" cy="183715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791200" y="3048000"/>
            <a:ext cx="5359399" cy="200660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11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4C285-6686-4E2A-92E6-BF638D8FBB6B}" type="slidenum">
              <a:rPr lang="en-US" smtClean="0"/>
              <a:t>11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2804" y="162280"/>
            <a:ext cx="11653544" cy="707886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sz="4000" dirty="0" smtClean="0"/>
              <a:t>After Level of Commitment, Price determines reduction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8610600" y="2600392"/>
            <a:ext cx="816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LSE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2120303" y="2600392"/>
            <a:ext cx="2174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Customers</a:t>
            </a:r>
            <a:endParaRPr lang="en-US" sz="3600" dirty="0"/>
          </a:p>
        </p:txBody>
      </p:sp>
      <p:sp>
        <p:nvSpPr>
          <p:cNvPr id="6" name="Curved Down Arrow 5"/>
          <p:cNvSpPr/>
          <p:nvPr/>
        </p:nvSpPr>
        <p:spPr>
          <a:xfrm>
            <a:off x="3113558" y="1415081"/>
            <a:ext cx="6174153" cy="114886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urved Down Arrow 6"/>
          <p:cNvSpPr/>
          <p:nvPr/>
        </p:nvSpPr>
        <p:spPr>
          <a:xfrm>
            <a:off x="3094508" y="4662342"/>
            <a:ext cx="6174153" cy="1148862"/>
          </a:xfrm>
          <a:prstGeom prst="curvedDownArrow">
            <a:avLst/>
          </a:prstGeom>
          <a:scene3d>
            <a:camera prst="orthographicFront">
              <a:rot lat="10800000" lon="10800000" rev="0"/>
            </a:camera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55831" y="5325199"/>
            <a:ext cx="1233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</a:rPr>
              <a:t>Price ($)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858664" y="1527847"/>
            <a:ext cx="2491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</a:rPr>
              <a:t>Reduce Load (kW)</a:t>
            </a:r>
            <a:endParaRPr lang="en-US" sz="2400" b="1" dirty="0">
              <a:solidFill>
                <a:srgbClr val="00B05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192346" y="3288308"/>
                <a:ext cx="557736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m</a:t>
                </a:r>
                <a:r>
                  <a:rPr lang="en-US" sz="2400" dirty="0" smtClean="0"/>
                  <a:t>in {Cost of Reduction – Price x Reduction}</a:t>
                </a:r>
              </a:p>
              <a:p>
                <a:r>
                  <a:rPr lang="en-US" sz="2400" dirty="0" err="1" smtClean="0"/>
                  <a:t>s.t.</a:t>
                </a:r>
                <a:r>
                  <a:rPr lang="en-US" sz="2400" dirty="0" smtClean="0"/>
                  <a:t>   </a:t>
                </a:r>
                <a:r>
                  <a:rPr lang="en-US" sz="2400" dirty="0" err="1" smtClean="0"/>
                  <a:t>Pr</a:t>
                </a:r>
                <a:r>
                  <a:rPr lang="en-US" sz="2400" dirty="0" smtClean="0"/>
                  <a:t>(Reduction) ≥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346" y="3288308"/>
                <a:ext cx="5577361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1751" t="-5839" r="-656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6471619" y="3132655"/>
            <a:ext cx="5545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  <a:r>
              <a:rPr lang="en-US" sz="2400" dirty="0" smtClean="0"/>
              <a:t>in {Cost of Mismatch + Price x Reduction}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4677615" y="4956494"/>
                <a:ext cx="318946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400" b="1" dirty="0" smtClean="0">
                    <a:solidFill>
                      <a:srgbClr val="00B050"/>
                    </a:solidFill>
                  </a:rPr>
                  <a:t>Level of Commitment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𝝆</m:t>
                    </m:r>
                  </m:oMath>
                </a14:m>
                <a:endParaRPr lang="en-US" sz="2400" b="1" dirty="0" smtClean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7615" y="4956494"/>
                <a:ext cx="3189463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2481" t="-10526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300" y="2206589"/>
            <a:ext cx="1382283" cy="108171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8084" y="713020"/>
            <a:ext cx="2408264" cy="3406285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376015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  <p:bldP spid="8" grpId="0"/>
      <p:bldP spid="9" grpId="0"/>
      <p:bldP spid="14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547061" y="6367924"/>
            <a:ext cx="2743200" cy="365125"/>
          </a:xfrm>
        </p:spPr>
        <p:txBody>
          <a:bodyPr/>
          <a:lstStyle/>
          <a:p>
            <a:fld id="{FD74C285-6686-4E2A-92E6-BF638D8FBB6B}" type="slidenum">
              <a:rPr lang="en-US" smtClean="0"/>
              <a:t>12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2804" y="162280"/>
            <a:ext cx="11653544" cy="707886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sz="4000" dirty="0" smtClean="0"/>
              <a:t>After Level of Commitment, Price determines reduction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8619708" y="1823769"/>
            <a:ext cx="816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LSE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2129411" y="1823769"/>
            <a:ext cx="21740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/>
              <a:t>Customers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201454" y="2511685"/>
                <a:ext cx="5577361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m</a:t>
                </a:r>
                <a:r>
                  <a:rPr lang="en-US" sz="2400" dirty="0" smtClean="0"/>
                  <a:t>in {Cost of Reduction – Price x Reduction}</a:t>
                </a:r>
              </a:p>
              <a:p>
                <a:r>
                  <a:rPr lang="en-US" sz="2400" dirty="0" err="1" smtClean="0"/>
                  <a:t>s.t.</a:t>
                </a:r>
                <a:r>
                  <a:rPr lang="en-US" sz="2400" dirty="0" smtClean="0"/>
                  <a:t>   </a:t>
                </a:r>
                <a:r>
                  <a:rPr lang="en-US" sz="2400" dirty="0" err="1" smtClean="0"/>
                  <a:t>Pr</a:t>
                </a:r>
                <a:r>
                  <a:rPr lang="en-US" sz="2400" dirty="0" smtClean="0"/>
                  <a:t>(Reduction) ≥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54" y="2511685"/>
                <a:ext cx="5577361" cy="830997"/>
              </a:xfrm>
              <a:prstGeom prst="rect">
                <a:avLst/>
              </a:prstGeom>
              <a:blipFill rotWithShape="0">
                <a:blip r:embed="rId3"/>
                <a:stretch>
                  <a:fillRect l="-1639" t="-5882" r="-656" b="-16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/>
          <p:cNvSpPr txBox="1"/>
          <p:nvPr/>
        </p:nvSpPr>
        <p:spPr>
          <a:xfrm>
            <a:off x="6419210" y="2465519"/>
            <a:ext cx="5545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m</a:t>
            </a:r>
            <a:r>
              <a:rPr lang="en-US" sz="2400" dirty="0" smtClean="0"/>
              <a:t>in {Cost of Mismatch + Price x Reduction}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201454" y="3546463"/>
                <a:ext cx="543982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Reduces load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 smtClean="0"/>
                  <a:t> </a:t>
                </a:r>
                <a:r>
                  <a:rPr lang="en-US" sz="2400" dirty="0" smtClean="0">
                    <a:sym typeface="Wingdings" panose="05000000000000000000" pitchFamily="2" charset="2"/>
                  </a:rPr>
                  <a:t></a:t>
                </a:r>
                <a:r>
                  <a:rPr lang="en-US" sz="2400" dirty="0" smtClean="0"/>
                  <a:t> Incurs a cost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400" dirty="0" smtClean="0"/>
                  <a:t> </a:t>
                </a:r>
                <a:endParaRPr lang="en-US" sz="2400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54" y="3546463"/>
                <a:ext cx="5439823" cy="461665"/>
              </a:xfrm>
              <a:prstGeom prst="rect">
                <a:avLst/>
              </a:prstGeom>
              <a:blipFill rotWithShape="0">
                <a:blip r:embed="rId4"/>
                <a:stretch>
                  <a:fillRect l="-1682" t="-11842" b="-28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571951" y="5213036"/>
                <a:ext cx="4773871" cy="10985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951" y="5213036"/>
                <a:ext cx="4773871" cy="109850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231252" y="4662317"/>
            <a:ext cx="831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 smtClean="0"/>
              <a:t>Ex:</a:t>
            </a:r>
            <a:endParaRPr lang="en-US" sz="3600" b="1" u="sng" dirty="0"/>
          </a:p>
        </p:txBody>
      </p:sp>
      <p:sp>
        <p:nvSpPr>
          <p:cNvPr id="11" name="Rectangle 10"/>
          <p:cNvSpPr/>
          <p:nvPr/>
        </p:nvSpPr>
        <p:spPr>
          <a:xfrm>
            <a:off x="201454" y="4169548"/>
            <a:ext cx="32689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Increasing marginal </a:t>
            </a:r>
            <a:r>
              <a:rPr lang="en-US" sz="2400" dirty="0" smtClean="0"/>
              <a:t>cost</a:t>
            </a:r>
            <a:endParaRPr lang="en-US" sz="24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28" y="1383800"/>
            <a:ext cx="1382283" cy="108171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6567" y="84898"/>
            <a:ext cx="2408264" cy="3406285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6480727" y="2922811"/>
                <a:ext cx="4660571" cy="1291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Cost </a:t>
                </a:r>
                <a:r>
                  <a:rPr lang="en-US" sz="2400" dirty="0"/>
                  <a:t>to manage the load </a:t>
                </a:r>
                <a:r>
                  <a:rPr lang="en-US" sz="2400" dirty="0" smtClean="0"/>
                  <a:t>mismatch: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0727" y="2922811"/>
                <a:ext cx="4660571" cy="1291507"/>
              </a:xfrm>
              <a:prstGeom prst="rect">
                <a:avLst/>
              </a:prstGeom>
              <a:blipFill rotWithShape="0">
                <a:blip r:embed="rId8"/>
                <a:stretch>
                  <a:fillRect l="-1961" t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6419210" y="4169547"/>
            <a:ext cx="3268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Increasing marginal cost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/>
              <p:cNvSpPr txBox="1"/>
              <p:nvPr/>
            </p:nvSpPr>
            <p:spPr>
              <a:xfrm>
                <a:off x="6561268" y="5171871"/>
                <a:ext cx="5261504" cy="113967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nary>
                                        <m:naryPr>
                                          <m:chr m:val="∑"/>
                                          <m:limLoc m:val="subSup"/>
                                          <m:supHide m:val="on"/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9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 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61268" y="5171871"/>
                <a:ext cx="5261504" cy="1139671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6421292" y="4662316"/>
            <a:ext cx="831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u="sng" dirty="0" smtClean="0"/>
              <a:t>Ex:</a:t>
            </a:r>
            <a:endParaRPr lang="en-US" sz="3600" b="1" u="sng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6199576" y="1260088"/>
            <a:ext cx="0" cy="4995746"/>
          </a:xfrm>
          <a:prstGeom prst="line">
            <a:avLst/>
          </a:prstGeom>
          <a:ln w="57150">
            <a:solidFill>
              <a:srgbClr val="00B050">
                <a:alpha val="5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38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0" grpId="0"/>
      <p:bldP spid="11" grpId="0"/>
      <p:bldP spid="21" grpId="0"/>
      <p:bldP spid="22" grpId="0"/>
      <p:bldP spid="23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4C285-6686-4E2A-92E6-BF638D8FBB6B}" type="slidenum">
              <a:rPr lang="en-US" smtClean="0"/>
              <a:t>13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60401" y="418263"/>
            <a:ext cx="8394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 smtClean="0"/>
              <a:t>Goal</a:t>
            </a:r>
            <a:r>
              <a:rPr lang="en-US" sz="4000" dirty="0" smtClean="0"/>
              <a:t>: Increase reliable DR adoption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660400" y="1421563"/>
            <a:ext cx="10782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 smtClean="0"/>
              <a:t>Approach</a:t>
            </a:r>
            <a:r>
              <a:rPr lang="en-US" sz="4000" dirty="0" smtClean="0"/>
              <a:t>: Flexible Commitment DR Program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1409699" y="5264873"/>
            <a:ext cx="2324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00B050"/>
                </a:solidFill>
              </a:rPr>
              <a:t>Modeling</a:t>
            </a:r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12001" y="5353050"/>
            <a:ext cx="2552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00B0F0"/>
                </a:solidFill>
              </a:rPr>
              <a:t>Simulation</a:t>
            </a:r>
            <a:endParaRPr lang="en-US" sz="4000" dirty="0">
              <a:solidFill>
                <a:srgbClr val="00B0F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4" y="3278679"/>
            <a:ext cx="3105151" cy="8213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73" y="4330720"/>
            <a:ext cx="4040231" cy="41150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60400" y="3048000"/>
            <a:ext cx="4224379" cy="20066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689" y="3207838"/>
            <a:ext cx="2325663" cy="16869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600" y="3181466"/>
            <a:ext cx="2209800" cy="183715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791200" y="3048000"/>
            <a:ext cx="5359399" cy="200660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409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>
          <a:xfrm>
            <a:off x="5570219" y="1465172"/>
            <a:ext cx="1320675" cy="3373528"/>
          </a:xfrm>
          <a:custGeom>
            <a:avLst/>
            <a:gdLst>
              <a:gd name="connsiteX0" fmla="*/ 0 w 1318260"/>
              <a:gd name="connsiteY0" fmla="*/ 2491740 h 3322320"/>
              <a:gd name="connsiteX1" fmla="*/ 152400 w 1318260"/>
              <a:gd name="connsiteY1" fmla="*/ 2651760 h 3322320"/>
              <a:gd name="connsiteX2" fmla="*/ 228600 w 1318260"/>
              <a:gd name="connsiteY2" fmla="*/ 2758440 h 3322320"/>
              <a:gd name="connsiteX3" fmla="*/ 388620 w 1318260"/>
              <a:gd name="connsiteY3" fmla="*/ 2926080 h 3322320"/>
              <a:gd name="connsiteX4" fmla="*/ 487680 w 1318260"/>
              <a:gd name="connsiteY4" fmla="*/ 3032760 h 3322320"/>
              <a:gd name="connsiteX5" fmla="*/ 563880 w 1318260"/>
              <a:gd name="connsiteY5" fmla="*/ 3147060 h 3322320"/>
              <a:gd name="connsiteX6" fmla="*/ 640080 w 1318260"/>
              <a:gd name="connsiteY6" fmla="*/ 3185160 h 3322320"/>
              <a:gd name="connsiteX7" fmla="*/ 708660 w 1318260"/>
              <a:gd name="connsiteY7" fmla="*/ 3238500 h 3322320"/>
              <a:gd name="connsiteX8" fmla="*/ 777240 w 1318260"/>
              <a:gd name="connsiteY8" fmla="*/ 3276600 h 3322320"/>
              <a:gd name="connsiteX9" fmla="*/ 868680 w 1318260"/>
              <a:gd name="connsiteY9" fmla="*/ 3314700 h 3322320"/>
              <a:gd name="connsiteX10" fmla="*/ 929640 w 1318260"/>
              <a:gd name="connsiteY10" fmla="*/ 3322320 h 3322320"/>
              <a:gd name="connsiteX11" fmla="*/ 1028700 w 1318260"/>
              <a:gd name="connsiteY11" fmla="*/ 3246120 h 3322320"/>
              <a:gd name="connsiteX12" fmla="*/ 1082040 w 1318260"/>
              <a:gd name="connsiteY12" fmla="*/ 3078480 h 3322320"/>
              <a:gd name="connsiteX13" fmla="*/ 1112520 w 1318260"/>
              <a:gd name="connsiteY13" fmla="*/ 2857500 h 3322320"/>
              <a:gd name="connsiteX14" fmla="*/ 1150620 w 1318260"/>
              <a:gd name="connsiteY14" fmla="*/ 2423160 h 3322320"/>
              <a:gd name="connsiteX15" fmla="*/ 1188720 w 1318260"/>
              <a:gd name="connsiteY15" fmla="*/ 1691640 h 3322320"/>
              <a:gd name="connsiteX16" fmla="*/ 1234440 w 1318260"/>
              <a:gd name="connsiteY16" fmla="*/ 838200 h 3322320"/>
              <a:gd name="connsiteX17" fmla="*/ 1249680 w 1318260"/>
              <a:gd name="connsiteY17" fmla="*/ 243840 h 3322320"/>
              <a:gd name="connsiteX18" fmla="*/ 1264920 w 1318260"/>
              <a:gd name="connsiteY18" fmla="*/ 129540 h 3322320"/>
              <a:gd name="connsiteX19" fmla="*/ 1287780 w 1318260"/>
              <a:gd name="connsiteY19" fmla="*/ 91440 h 3322320"/>
              <a:gd name="connsiteX20" fmla="*/ 1310640 w 1318260"/>
              <a:gd name="connsiteY20" fmla="*/ 15240 h 3322320"/>
              <a:gd name="connsiteX21" fmla="*/ 1318260 w 1318260"/>
              <a:gd name="connsiteY21" fmla="*/ 0 h 332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318260" h="3322320">
                <a:moveTo>
                  <a:pt x="0" y="2491740"/>
                </a:moveTo>
                <a:lnTo>
                  <a:pt x="152400" y="2651760"/>
                </a:lnTo>
                <a:lnTo>
                  <a:pt x="228600" y="2758440"/>
                </a:lnTo>
                <a:lnTo>
                  <a:pt x="388620" y="2926080"/>
                </a:lnTo>
                <a:lnTo>
                  <a:pt x="487680" y="3032760"/>
                </a:lnTo>
                <a:lnTo>
                  <a:pt x="563880" y="3147060"/>
                </a:lnTo>
                <a:lnTo>
                  <a:pt x="640080" y="3185160"/>
                </a:lnTo>
                <a:lnTo>
                  <a:pt x="708660" y="3238500"/>
                </a:lnTo>
                <a:lnTo>
                  <a:pt x="777240" y="3276600"/>
                </a:lnTo>
                <a:lnTo>
                  <a:pt x="868680" y="3314700"/>
                </a:lnTo>
                <a:lnTo>
                  <a:pt x="929640" y="3322320"/>
                </a:lnTo>
                <a:lnTo>
                  <a:pt x="1028700" y="3246120"/>
                </a:lnTo>
                <a:lnTo>
                  <a:pt x="1082040" y="3078480"/>
                </a:lnTo>
                <a:lnTo>
                  <a:pt x="1112520" y="2857500"/>
                </a:lnTo>
                <a:lnTo>
                  <a:pt x="1150620" y="2423160"/>
                </a:lnTo>
                <a:lnTo>
                  <a:pt x="1188720" y="1691640"/>
                </a:lnTo>
                <a:lnTo>
                  <a:pt x="1234440" y="838200"/>
                </a:lnTo>
                <a:lnTo>
                  <a:pt x="1249680" y="243840"/>
                </a:lnTo>
                <a:lnTo>
                  <a:pt x="1264920" y="129540"/>
                </a:lnTo>
                <a:lnTo>
                  <a:pt x="1287780" y="91440"/>
                </a:lnTo>
                <a:lnTo>
                  <a:pt x="1310640" y="15240"/>
                </a:lnTo>
                <a:lnTo>
                  <a:pt x="1318260" y="0"/>
                </a:ln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729" y="6364256"/>
            <a:ext cx="2743200" cy="365125"/>
          </a:xfrm>
        </p:spPr>
        <p:txBody>
          <a:bodyPr/>
          <a:lstStyle/>
          <a:p>
            <a:fld id="{FD74C285-6686-4E2A-92E6-BF638D8FBB6B}" type="slidenum">
              <a:rPr lang="en-US" smtClean="0"/>
              <a:t>14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372804" y="162280"/>
            <a:ext cx="11653544" cy="769441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sz="4400" dirty="0" smtClean="0"/>
              <a:t>How much can FCDR </a:t>
            </a:r>
            <a:r>
              <a:rPr lang="en-US" sz="4400" b="1" dirty="0" smtClean="0"/>
              <a:t>save</a:t>
            </a:r>
            <a:r>
              <a:rPr lang="en-US" sz="4400" dirty="0" smtClean="0"/>
              <a:t>?</a:t>
            </a:r>
            <a:endParaRPr lang="en-US" sz="4400" dirty="0"/>
          </a:p>
        </p:txBody>
      </p:sp>
      <p:sp>
        <p:nvSpPr>
          <p:cNvPr id="4" name="TextBox 3"/>
          <p:cNvSpPr txBox="1"/>
          <p:nvPr/>
        </p:nvSpPr>
        <p:spPr>
          <a:xfrm>
            <a:off x="2510082" y="6319332"/>
            <a:ext cx="48926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Cost (Society) = Cost (LSE) + Cost (Customers)</a:t>
            </a:r>
            <a:endParaRPr lang="en-US" sz="2000" dirty="0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6346725" y="1637860"/>
            <a:ext cx="195072" cy="188976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1994181" y="3917764"/>
            <a:ext cx="2791968" cy="1219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422490" y="1468434"/>
            <a:ext cx="47754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Large Reductions just below 1</a:t>
            </a:r>
          </a:p>
          <a:p>
            <a:endParaRPr lang="en-US" sz="2400" dirty="0"/>
          </a:p>
          <a:p>
            <a:r>
              <a:rPr lang="en-US" sz="2400" dirty="0" smtClean="0"/>
              <a:t>Low levels: the customers volunteer a higher Level of Commitment.</a:t>
            </a:r>
          </a:p>
          <a:p>
            <a:endParaRPr lang="en-US" sz="2400" dirty="0"/>
          </a:p>
          <a:p>
            <a:r>
              <a:rPr lang="en-US" sz="2400" dirty="0"/>
              <a:t>The optimal exists between 0 and </a:t>
            </a:r>
            <a:r>
              <a:rPr lang="en-US" sz="2400" dirty="0" smtClean="0"/>
              <a:t>1, and it’s even better than 0.</a:t>
            </a:r>
          </a:p>
        </p:txBody>
      </p:sp>
      <p:sp>
        <p:nvSpPr>
          <p:cNvPr id="11" name="Oval 10"/>
          <p:cNvSpPr/>
          <p:nvPr/>
        </p:nvSpPr>
        <p:spPr>
          <a:xfrm>
            <a:off x="6395493" y="4739676"/>
            <a:ext cx="192024" cy="18288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B05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683422" y="4322391"/>
            <a:ext cx="4035720" cy="120032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sz="3600" dirty="0" smtClean="0">
                <a:solidFill>
                  <a:srgbClr val="00B050"/>
                </a:solidFill>
              </a:rPr>
              <a:t>Up to 50% reduction</a:t>
            </a:r>
          </a:p>
          <a:p>
            <a:pPr algn="ctr"/>
            <a:r>
              <a:rPr lang="en-US" sz="3600" dirty="0">
                <a:solidFill>
                  <a:srgbClr val="00B050"/>
                </a:solidFill>
              </a:rPr>
              <a:t>i</a:t>
            </a:r>
            <a:r>
              <a:rPr lang="en-US" sz="3600" dirty="0" smtClean="0">
                <a:solidFill>
                  <a:srgbClr val="00B050"/>
                </a:solidFill>
              </a:rPr>
              <a:t>n Social Cost</a:t>
            </a:r>
            <a:endParaRPr lang="en-US" sz="3600" dirty="0">
              <a:solidFill>
                <a:srgbClr val="00B05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659835" y="1470660"/>
            <a:ext cx="5250770" cy="39148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908314" y="1709530"/>
            <a:ext cx="914400" cy="11827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4"/>
          <p:cNvSpPr/>
          <p:nvPr/>
        </p:nvSpPr>
        <p:spPr>
          <a:xfrm>
            <a:off x="1661160" y="4023360"/>
            <a:ext cx="3916680" cy="502920"/>
          </a:xfrm>
          <a:custGeom>
            <a:avLst/>
            <a:gdLst>
              <a:gd name="connsiteX0" fmla="*/ 3916680 w 3916680"/>
              <a:gd name="connsiteY0" fmla="*/ 0 h 502920"/>
              <a:gd name="connsiteX1" fmla="*/ 3863340 w 3916680"/>
              <a:gd name="connsiteY1" fmla="*/ 480060 h 502920"/>
              <a:gd name="connsiteX2" fmla="*/ 0 w 3916680"/>
              <a:gd name="connsiteY2" fmla="*/ 502920 h 502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16680" h="502920">
                <a:moveTo>
                  <a:pt x="3916680" y="0"/>
                </a:moveTo>
                <a:lnTo>
                  <a:pt x="3863340" y="480060"/>
                </a:lnTo>
                <a:lnTo>
                  <a:pt x="0" y="502920"/>
                </a:ln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1354269" y="12920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171086" y="194738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0.9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181622" y="259884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0.8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81622" y="325030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0.7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181622" y="389793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0.6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181622" y="455322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0.5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181622" y="520085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0.4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532325" y="54199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477947" y="545089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3500645" y="545089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0.4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4543917" y="546185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0.6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587189" y="546836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0.8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6737637" y="54396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473449" y="2070075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473449" y="1704671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34" name="TextBox 33"/>
          <p:cNvSpPr txBox="1"/>
          <p:nvPr/>
        </p:nvSpPr>
        <p:spPr>
          <a:xfrm>
            <a:off x="2473449" y="2435477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085311" y="5786748"/>
                <a:ext cx="3702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311" y="5786748"/>
                <a:ext cx="370230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TextBox 35"/>
          <p:cNvSpPr txBox="1"/>
          <p:nvPr/>
        </p:nvSpPr>
        <p:spPr>
          <a:xfrm>
            <a:off x="745208" y="1935503"/>
            <a:ext cx="553998" cy="2928879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2400" dirty="0" smtClean="0"/>
              <a:t>Normalized Social Cost</a:t>
            </a:r>
            <a:endParaRPr lang="en-US" sz="2400" dirty="0"/>
          </a:p>
        </p:txBody>
      </p:sp>
      <p:cxnSp>
        <p:nvCxnSpPr>
          <p:cNvPr id="48" name="Straight Connector 47"/>
          <p:cNvCxnSpPr/>
          <p:nvPr/>
        </p:nvCxnSpPr>
        <p:spPr>
          <a:xfrm flipH="1">
            <a:off x="6811619" y="3425459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6812354" y="4065539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6811619" y="4718840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flipH="1">
            <a:off x="6815429" y="2758709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flipH="1">
            <a:off x="6815429" y="2114819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flipH="1">
            <a:off x="1652879" y="4722650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flipH="1">
            <a:off x="1660499" y="4063520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flipH="1">
            <a:off x="1660499" y="3415820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flipH="1">
            <a:off x="1664309" y="2764310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flipH="1">
            <a:off x="1660499" y="2112800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>
            <a:off x="2662529" y="1518440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5400000" flipH="1">
            <a:off x="3706469" y="1518440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5400000" flipH="1">
            <a:off x="4746599" y="1522250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 flipH="1">
            <a:off x="5782919" y="1518440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>
            <a:off x="5782919" y="5332250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rot="5400000" flipH="1">
            <a:off x="4742789" y="5332250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rot="5400000" flipH="1">
            <a:off x="3706469" y="5332250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rot="5400000" flipH="1">
            <a:off x="2666339" y="5332250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1994181" y="1917215"/>
            <a:ext cx="479268" cy="1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1991133" y="2663975"/>
            <a:ext cx="479268" cy="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2000277" y="2298215"/>
            <a:ext cx="479268" cy="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Freeform 75"/>
          <p:cNvSpPr/>
          <p:nvPr/>
        </p:nvSpPr>
        <p:spPr>
          <a:xfrm>
            <a:off x="1661160" y="1465172"/>
            <a:ext cx="5229734" cy="3503068"/>
          </a:xfrm>
          <a:custGeom>
            <a:avLst/>
            <a:gdLst>
              <a:gd name="connsiteX0" fmla="*/ 0 w 5250180"/>
              <a:gd name="connsiteY0" fmla="*/ 3413760 h 3436620"/>
              <a:gd name="connsiteX1" fmla="*/ 3863340 w 5250180"/>
              <a:gd name="connsiteY1" fmla="*/ 3413760 h 3436620"/>
              <a:gd name="connsiteX2" fmla="*/ 3962400 w 5250180"/>
              <a:gd name="connsiteY2" fmla="*/ 3291840 h 3436620"/>
              <a:gd name="connsiteX3" fmla="*/ 4069080 w 5250180"/>
              <a:gd name="connsiteY3" fmla="*/ 3398520 h 3436620"/>
              <a:gd name="connsiteX4" fmla="*/ 4175760 w 5250180"/>
              <a:gd name="connsiteY4" fmla="*/ 3375660 h 3436620"/>
              <a:gd name="connsiteX5" fmla="*/ 4290060 w 5250180"/>
              <a:gd name="connsiteY5" fmla="*/ 3436620 h 3436620"/>
              <a:gd name="connsiteX6" fmla="*/ 4328160 w 5250180"/>
              <a:gd name="connsiteY6" fmla="*/ 3307080 h 3436620"/>
              <a:gd name="connsiteX7" fmla="*/ 4381500 w 5250180"/>
              <a:gd name="connsiteY7" fmla="*/ 3398520 h 3436620"/>
              <a:gd name="connsiteX8" fmla="*/ 4442460 w 5250180"/>
              <a:gd name="connsiteY8" fmla="*/ 3360420 h 3436620"/>
              <a:gd name="connsiteX9" fmla="*/ 4488180 w 5250180"/>
              <a:gd name="connsiteY9" fmla="*/ 3383280 h 3436620"/>
              <a:gd name="connsiteX10" fmla="*/ 4541520 w 5250180"/>
              <a:gd name="connsiteY10" fmla="*/ 3291840 h 3436620"/>
              <a:gd name="connsiteX11" fmla="*/ 4587240 w 5250180"/>
              <a:gd name="connsiteY11" fmla="*/ 3246120 h 3436620"/>
              <a:gd name="connsiteX12" fmla="*/ 4625340 w 5250180"/>
              <a:gd name="connsiteY12" fmla="*/ 3215640 h 3436620"/>
              <a:gd name="connsiteX13" fmla="*/ 4678680 w 5250180"/>
              <a:gd name="connsiteY13" fmla="*/ 3192780 h 3436620"/>
              <a:gd name="connsiteX14" fmla="*/ 4754880 w 5250180"/>
              <a:gd name="connsiteY14" fmla="*/ 3131820 h 3436620"/>
              <a:gd name="connsiteX15" fmla="*/ 4792980 w 5250180"/>
              <a:gd name="connsiteY15" fmla="*/ 3101340 h 3436620"/>
              <a:gd name="connsiteX16" fmla="*/ 4846320 w 5250180"/>
              <a:gd name="connsiteY16" fmla="*/ 3093720 h 3436620"/>
              <a:gd name="connsiteX17" fmla="*/ 4899660 w 5250180"/>
              <a:gd name="connsiteY17" fmla="*/ 2933700 h 3436620"/>
              <a:gd name="connsiteX18" fmla="*/ 4937760 w 5250180"/>
              <a:gd name="connsiteY18" fmla="*/ 2887980 h 3436620"/>
              <a:gd name="connsiteX19" fmla="*/ 4975860 w 5250180"/>
              <a:gd name="connsiteY19" fmla="*/ 2857500 h 3436620"/>
              <a:gd name="connsiteX20" fmla="*/ 5006340 w 5250180"/>
              <a:gd name="connsiteY20" fmla="*/ 2727960 h 3436620"/>
              <a:gd name="connsiteX21" fmla="*/ 5059680 w 5250180"/>
              <a:gd name="connsiteY21" fmla="*/ 2613660 h 3436620"/>
              <a:gd name="connsiteX22" fmla="*/ 5082540 w 5250180"/>
              <a:gd name="connsiteY22" fmla="*/ 2506980 h 3436620"/>
              <a:gd name="connsiteX23" fmla="*/ 5128260 w 5250180"/>
              <a:gd name="connsiteY23" fmla="*/ 2331720 h 3436620"/>
              <a:gd name="connsiteX24" fmla="*/ 5128260 w 5250180"/>
              <a:gd name="connsiteY24" fmla="*/ 1996440 h 3436620"/>
              <a:gd name="connsiteX25" fmla="*/ 5173980 w 5250180"/>
              <a:gd name="connsiteY25" fmla="*/ 1584960 h 3436620"/>
              <a:gd name="connsiteX26" fmla="*/ 5173980 w 5250180"/>
              <a:gd name="connsiteY26" fmla="*/ 1043940 h 3436620"/>
              <a:gd name="connsiteX27" fmla="*/ 5212080 w 5250180"/>
              <a:gd name="connsiteY27" fmla="*/ 190500 h 3436620"/>
              <a:gd name="connsiteX28" fmla="*/ 5250180 w 5250180"/>
              <a:gd name="connsiteY28" fmla="*/ 0 h 3436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250180" h="3436620">
                <a:moveTo>
                  <a:pt x="0" y="3413760"/>
                </a:moveTo>
                <a:lnTo>
                  <a:pt x="3863340" y="3413760"/>
                </a:lnTo>
                <a:lnTo>
                  <a:pt x="3962400" y="3291840"/>
                </a:lnTo>
                <a:lnTo>
                  <a:pt x="4069080" y="3398520"/>
                </a:lnTo>
                <a:lnTo>
                  <a:pt x="4175760" y="3375660"/>
                </a:lnTo>
                <a:lnTo>
                  <a:pt x="4290060" y="3436620"/>
                </a:lnTo>
                <a:lnTo>
                  <a:pt x="4328160" y="3307080"/>
                </a:lnTo>
                <a:lnTo>
                  <a:pt x="4381500" y="3398520"/>
                </a:lnTo>
                <a:lnTo>
                  <a:pt x="4442460" y="3360420"/>
                </a:lnTo>
                <a:lnTo>
                  <a:pt x="4488180" y="3383280"/>
                </a:lnTo>
                <a:lnTo>
                  <a:pt x="4541520" y="3291840"/>
                </a:lnTo>
                <a:lnTo>
                  <a:pt x="4587240" y="3246120"/>
                </a:lnTo>
                <a:lnTo>
                  <a:pt x="4625340" y="3215640"/>
                </a:lnTo>
                <a:lnTo>
                  <a:pt x="4678680" y="3192780"/>
                </a:lnTo>
                <a:lnTo>
                  <a:pt x="4754880" y="3131820"/>
                </a:lnTo>
                <a:lnTo>
                  <a:pt x="4792980" y="3101340"/>
                </a:lnTo>
                <a:lnTo>
                  <a:pt x="4846320" y="3093720"/>
                </a:lnTo>
                <a:lnTo>
                  <a:pt x="4899660" y="2933700"/>
                </a:lnTo>
                <a:lnTo>
                  <a:pt x="4937760" y="2887980"/>
                </a:lnTo>
                <a:lnTo>
                  <a:pt x="4975860" y="2857500"/>
                </a:lnTo>
                <a:lnTo>
                  <a:pt x="5006340" y="2727960"/>
                </a:lnTo>
                <a:lnTo>
                  <a:pt x="5059680" y="2613660"/>
                </a:lnTo>
                <a:lnTo>
                  <a:pt x="5082540" y="2506980"/>
                </a:lnTo>
                <a:lnTo>
                  <a:pt x="5128260" y="2331720"/>
                </a:lnTo>
                <a:lnTo>
                  <a:pt x="5128260" y="1996440"/>
                </a:lnTo>
                <a:lnTo>
                  <a:pt x="5173980" y="1584960"/>
                </a:lnTo>
                <a:lnTo>
                  <a:pt x="5173980" y="1043940"/>
                </a:lnTo>
                <a:lnTo>
                  <a:pt x="5212080" y="190500"/>
                </a:lnTo>
                <a:lnTo>
                  <a:pt x="5250180" y="0"/>
                </a:ln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 76"/>
          <p:cNvSpPr/>
          <p:nvPr/>
        </p:nvSpPr>
        <p:spPr>
          <a:xfrm>
            <a:off x="1661160" y="1472757"/>
            <a:ext cx="5229734" cy="3007803"/>
          </a:xfrm>
          <a:custGeom>
            <a:avLst/>
            <a:gdLst>
              <a:gd name="connsiteX0" fmla="*/ 0 w 5189220"/>
              <a:gd name="connsiteY0" fmla="*/ 2872740 h 2971800"/>
              <a:gd name="connsiteX1" fmla="*/ 2720340 w 5189220"/>
              <a:gd name="connsiteY1" fmla="*/ 2880360 h 2971800"/>
              <a:gd name="connsiteX2" fmla="*/ 2796540 w 5189220"/>
              <a:gd name="connsiteY2" fmla="*/ 2743200 h 2971800"/>
              <a:gd name="connsiteX3" fmla="*/ 2834640 w 5189220"/>
              <a:gd name="connsiteY3" fmla="*/ 2720340 h 2971800"/>
              <a:gd name="connsiteX4" fmla="*/ 3040380 w 5189220"/>
              <a:gd name="connsiteY4" fmla="*/ 2842260 h 2971800"/>
              <a:gd name="connsiteX5" fmla="*/ 3078480 w 5189220"/>
              <a:gd name="connsiteY5" fmla="*/ 2796540 h 2971800"/>
              <a:gd name="connsiteX6" fmla="*/ 3139440 w 5189220"/>
              <a:gd name="connsiteY6" fmla="*/ 2827020 h 2971800"/>
              <a:gd name="connsiteX7" fmla="*/ 3177540 w 5189220"/>
              <a:gd name="connsiteY7" fmla="*/ 2827020 h 2971800"/>
              <a:gd name="connsiteX8" fmla="*/ 3177540 w 5189220"/>
              <a:gd name="connsiteY8" fmla="*/ 2827020 h 2971800"/>
              <a:gd name="connsiteX9" fmla="*/ 3284220 w 5189220"/>
              <a:gd name="connsiteY9" fmla="*/ 2880360 h 2971800"/>
              <a:gd name="connsiteX10" fmla="*/ 3375660 w 5189220"/>
              <a:gd name="connsiteY10" fmla="*/ 2926080 h 2971800"/>
              <a:gd name="connsiteX11" fmla="*/ 3489960 w 5189220"/>
              <a:gd name="connsiteY11" fmla="*/ 2933700 h 2971800"/>
              <a:gd name="connsiteX12" fmla="*/ 3573780 w 5189220"/>
              <a:gd name="connsiteY12" fmla="*/ 2910840 h 2971800"/>
              <a:gd name="connsiteX13" fmla="*/ 3665220 w 5189220"/>
              <a:gd name="connsiteY13" fmla="*/ 2903220 h 2971800"/>
              <a:gd name="connsiteX14" fmla="*/ 3665220 w 5189220"/>
              <a:gd name="connsiteY14" fmla="*/ 2903220 h 2971800"/>
              <a:gd name="connsiteX15" fmla="*/ 3779520 w 5189220"/>
              <a:gd name="connsiteY15" fmla="*/ 2926080 h 2971800"/>
              <a:gd name="connsiteX16" fmla="*/ 3848100 w 5189220"/>
              <a:gd name="connsiteY16" fmla="*/ 2964180 h 2971800"/>
              <a:gd name="connsiteX17" fmla="*/ 3909060 w 5189220"/>
              <a:gd name="connsiteY17" fmla="*/ 2971800 h 2971800"/>
              <a:gd name="connsiteX18" fmla="*/ 3962400 w 5189220"/>
              <a:gd name="connsiteY18" fmla="*/ 2971800 h 2971800"/>
              <a:gd name="connsiteX19" fmla="*/ 3962400 w 5189220"/>
              <a:gd name="connsiteY19" fmla="*/ 2971800 h 2971800"/>
              <a:gd name="connsiteX20" fmla="*/ 4099560 w 5189220"/>
              <a:gd name="connsiteY20" fmla="*/ 2964180 h 2971800"/>
              <a:gd name="connsiteX21" fmla="*/ 4183380 w 5189220"/>
              <a:gd name="connsiteY21" fmla="*/ 2964180 h 2971800"/>
              <a:gd name="connsiteX22" fmla="*/ 4236720 w 5189220"/>
              <a:gd name="connsiteY22" fmla="*/ 2971800 h 2971800"/>
              <a:gd name="connsiteX23" fmla="*/ 4312920 w 5189220"/>
              <a:gd name="connsiteY23" fmla="*/ 2948940 h 2971800"/>
              <a:gd name="connsiteX24" fmla="*/ 4381500 w 5189220"/>
              <a:gd name="connsiteY24" fmla="*/ 2865120 h 2971800"/>
              <a:gd name="connsiteX25" fmla="*/ 4404360 w 5189220"/>
              <a:gd name="connsiteY25" fmla="*/ 2827020 h 2971800"/>
              <a:gd name="connsiteX26" fmla="*/ 4442460 w 5189220"/>
              <a:gd name="connsiteY26" fmla="*/ 2804160 h 2971800"/>
              <a:gd name="connsiteX27" fmla="*/ 4495800 w 5189220"/>
              <a:gd name="connsiteY27" fmla="*/ 2834640 h 2971800"/>
              <a:gd name="connsiteX28" fmla="*/ 4511040 w 5189220"/>
              <a:gd name="connsiteY28" fmla="*/ 2788920 h 2971800"/>
              <a:gd name="connsiteX29" fmla="*/ 4739640 w 5189220"/>
              <a:gd name="connsiteY29" fmla="*/ 2621280 h 2971800"/>
              <a:gd name="connsiteX30" fmla="*/ 4815840 w 5189220"/>
              <a:gd name="connsiteY30" fmla="*/ 2415540 h 2971800"/>
              <a:gd name="connsiteX31" fmla="*/ 4914900 w 5189220"/>
              <a:gd name="connsiteY31" fmla="*/ 2095500 h 2971800"/>
              <a:gd name="connsiteX32" fmla="*/ 5021580 w 5189220"/>
              <a:gd name="connsiteY32" fmla="*/ 1836420 h 2971800"/>
              <a:gd name="connsiteX33" fmla="*/ 5044440 w 5189220"/>
              <a:gd name="connsiteY33" fmla="*/ 1577340 h 2971800"/>
              <a:gd name="connsiteX34" fmla="*/ 5067300 w 5189220"/>
              <a:gd name="connsiteY34" fmla="*/ 1356360 h 2971800"/>
              <a:gd name="connsiteX35" fmla="*/ 5082540 w 5189220"/>
              <a:gd name="connsiteY35" fmla="*/ 922020 h 2971800"/>
              <a:gd name="connsiteX36" fmla="*/ 5090160 w 5189220"/>
              <a:gd name="connsiteY36" fmla="*/ 624840 h 2971800"/>
              <a:gd name="connsiteX37" fmla="*/ 5105400 w 5189220"/>
              <a:gd name="connsiteY37" fmla="*/ 312420 h 2971800"/>
              <a:gd name="connsiteX38" fmla="*/ 5113020 w 5189220"/>
              <a:gd name="connsiteY38" fmla="*/ 152400 h 2971800"/>
              <a:gd name="connsiteX39" fmla="*/ 5128260 w 5189220"/>
              <a:gd name="connsiteY39" fmla="*/ 60960 h 2971800"/>
              <a:gd name="connsiteX40" fmla="*/ 5166360 w 5189220"/>
              <a:gd name="connsiteY40" fmla="*/ 22860 h 2971800"/>
              <a:gd name="connsiteX41" fmla="*/ 5189220 w 5189220"/>
              <a:gd name="connsiteY41" fmla="*/ 0 h 2971800"/>
              <a:gd name="connsiteX42" fmla="*/ 5189220 w 5189220"/>
              <a:gd name="connsiteY42" fmla="*/ 0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189220" h="2971800">
                <a:moveTo>
                  <a:pt x="0" y="2872740"/>
                </a:moveTo>
                <a:lnTo>
                  <a:pt x="2720340" y="2880360"/>
                </a:lnTo>
                <a:lnTo>
                  <a:pt x="2796540" y="2743200"/>
                </a:lnTo>
                <a:lnTo>
                  <a:pt x="2834640" y="2720340"/>
                </a:lnTo>
                <a:lnTo>
                  <a:pt x="3040380" y="2842260"/>
                </a:lnTo>
                <a:lnTo>
                  <a:pt x="3078480" y="2796540"/>
                </a:lnTo>
                <a:lnTo>
                  <a:pt x="3139440" y="2827020"/>
                </a:lnTo>
                <a:lnTo>
                  <a:pt x="3177540" y="2827020"/>
                </a:lnTo>
                <a:lnTo>
                  <a:pt x="3177540" y="2827020"/>
                </a:lnTo>
                <a:lnTo>
                  <a:pt x="3284220" y="2880360"/>
                </a:lnTo>
                <a:lnTo>
                  <a:pt x="3375660" y="2926080"/>
                </a:lnTo>
                <a:lnTo>
                  <a:pt x="3489960" y="2933700"/>
                </a:lnTo>
                <a:lnTo>
                  <a:pt x="3573780" y="2910840"/>
                </a:lnTo>
                <a:lnTo>
                  <a:pt x="3665220" y="2903220"/>
                </a:lnTo>
                <a:lnTo>
                  <a:pt x="3665220" y="2903220"/>
                </a:lnTo>
                <a:lnTo>
                  <a:pt x="3779520" y="2926080"/>
                </a:lnTo>
                <a:lnTo>
                  <a:pt x="3848100" y="2964180"/>
                </a:lnTo>
                <a:lnTo>
                  <a:pt x="3909060" y="2971800"/>
                </a:lnTo>
                <a:lnTo>
                  <a:pt x="3962400" y="2971800"/>
                </a:lnTo>
                <a:lnTo>
                  <a:pt x="3962400" y="2971800"/>
                </a:lnTo>
                <a:lnTo>
                  <a:pt x="4099560" y="2964180"/>
                </a:lnTo>
                <a:lnTo>
                  <a:pt x="4183380" y="2964180"/>
                </a:lnTo>
                <a:lnTo>
                  <a:pt x="4236720" y="2971800"/>
                </a:lnTo>
                <a:lnTo>
                  <a:pt x="4312920" y="2948940"/>
                </a:lnTo>
                <a:lnTo>
                  <a:pt x="4381500" y="2865120"/>
                </a:lnTo>
                <a:lnTo>
                  <a:pt x="4404360" y="2827020"/>
                </a:lnTo>
                <a:lnTo>
                  <a:pt x="4442460" y="2804160"/>
                </a:lnTo>
                <a:lnTo>
                  <a:pt x="4495800" y="2834640"/>
                </a:lnTo>
                <a:lnTo>
                  <a:pt x="4511040" y="2788920"/>
                </a:lnTo>
                <a:lnTo>
                  <a:pt x="4739640" y="2621280"/>
                </a:lnTo>
                <a:lnTo>
                  <a:pt x="4815840" y="2415540"/>
                </a:lnTo>
                <a:lnTo>
                  <a:pt x="4914900" y="2095500"/>
                </a:lnTo>
                <a:lnTo>
                  <a:pt x="5021580" y="1836420"/>
                </a:lnTo>
                <a:lnTo>
                  <a:pt x="5044440" y="1577340"/>
                </a:lnTo>
                <a:lnTo>
                  <a:pt x="5067300" y="1356360"/>
                </a:lnTo>
                <a:lnTo>
                  <a:pt x="5082540" y="922020"/>
                </a:lnTo>
                <a:lnTo>
                  <a:pt x="5090160" y="624840"/>
                </a:lnTo>
                <a:lnTo>
                  <a:pt x="5105400" y="312420"/>
                </a:lnTo>
                <a:lnTo>
                  <a:pt x="5113020" y="152400"/>
                </a:lnTo>
                <a:lnTo>
                  <a:pt x="5128260" y="60960"/>
                </a:lnTo>
                <a:lnTo>
                  <a:pt x="5166360" y="22860"/>
                </a:lnTo>
                <a:lnTo>
                  <a:pt x="5189220" y="0"/>
                </a:lnTo>
                <a:lnTo>
                  <a:pt x="5189220" y="0"/>
                </a:lnTo>
              </a:path>
            </a:pathLst>
          </a:cu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27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1" grpId="0" animBg="1"/>
      <p:bldP spid="12" grpId="0" animBg="1"/>
      <p:bldP spid="15" grpId="0" animBg="1"/>
      <p:bldP spid="31" grpId="0"/>
      <p:bldP spid="33" grpId="0"/>
      <p:bldP spid="34" grpId="0"/>
      <p:bldP spid="76" grpId="0" animBg="1"/>
      <p:bldP spid="7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4C285-6686-4E2A-92E6-BF638D8FBB6B}" type="slidenum">
              <a:rPr lang="en-US" smtClean="0"/>
              <a:t>15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4913508" y="1470660"/>
            <a:ext cx="5250770" cy="39148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5161987" y="1709530"/>
            <a:ext cx="914400" cy="11827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4474206" y="241549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473949" y="29757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495169" y="352824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484370" y="4115378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605211" y="465435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90967" y="521804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66120" y="54596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731620" y="545089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784135" y="545089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0.4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817468" y="546185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0.6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870679" y="546836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0.8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991310" y="543968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727122" y="2070075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727122" y="1704671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20" name="TextBox 19"/>
          <p:cNvSpPr txBox="1"/>
          <p:nvPr/>
        </p:nvSpPr>
        <p:spPr>
          <a:xfrm>
            <a:off x="5727122" y="2435477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7358862" y="5806626"/>
                <a:ext cx="3702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8862" y="5806626"/>
                <a:ext cx="370230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Connector 26"/>
          <p:cNvCxnSpPr/>
          <p:nvPr/>
        </p:nvCxnSpPr>
        <p:spPr>
          <a:xfrm flipH="1">
            <a:off x="4906552" y="4265450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H="1">
            <a:off x="4914172" y="3705380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4914172" y="3141500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flipH="1">
            <a:off x="4917982" y="2581430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flipH="1">
            <a:off x="4914172" y="2021360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rot="5400000" flipH="1">
            <a:off x="5916202" y="1518440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rot="5400000" flipH="1">
            <a:off x="6960142" y="1518440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 rot="5400000" flipH="1">
            <a:off x="8000272" y="1522250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rot="5400000" flipH="1">
            <a:off x="9036592" y="1518440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 rot="5400000" flipH="1">
            <a:off x="9070882" y="5332250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 rot="5400000" flipH="1">
            <a:off x="8019322" y="5332250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 rot="5400000" flipH="1">
            <a:off x="6967762" y="5332250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 rot="5400000" flipH="1">
            <a:off x="5916202" y="5332250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247854" y="1917215"/>
            <a:ext cx="479268" cy="1"/>
          </a:xfrm>
          <a:prstGeom prst="line">
            <a:avLst/>
          </a:prstGeom>
          <a:ln w="571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244806" y="2663975"/>
            <a:ext cx="479268" cy="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5253950" y="2298215"/>
            <a:ext cx="479268" cy="1"/>
          </a:xfrm>
          <a:prstGeom prst="line">
            <a:avLst/>
          </a:prstGeom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H="1">
            <a:off x="4906552" y="4825520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 flipH="1">
            <a:off x="10057672" y="4265450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 flipH="1">
            <a:off x="10065292" y="3705380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10065292" y="3141500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10069102" y="2581430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10065292" y="2021360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10057672" y="4825520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3933782" y="1358312"/>
            <a:ext cx="553998" cy="3985643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2400" dirty="0" smtClean="0"/>
              <a:t>Expected Aggregated DR (kWh)</a:t>
            </a:r>
            <a:endParaRPr lang="en-US" sz="2400" dirty="0"/>
          </a:p>
        </p:txBody>
      </p:sp>
      <p:sp>
        <p:nvSpPr>
          <p:cNvPr id="52" name="TextBox 51"/>
          <p:cNvSpPr txBox="1"/>
          <p:nvPr/>
        </p:nvSpPr>
        <p:spPr>
          <a:xfrm>
            <a:off x="4474410" y="184430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4468799" y="130779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35</a:t>
            </a:r>
            <a:endParaRPr lang="en-US" dirty="0"/>
          </a:p>
        </p:txBody>
      </p:sp>
      <p:sp>
        <p:nvSpPr>
          <p:cNvPr id="56" name="Freeform 55"/>
          <p:cNvSpPr/>
          <p:nvPr/>
        </p:nvSpPr>
        <p:spPr>
          <a:xfrm>
            <a:off x="4910240" y="2259450"/>
            <a:ext cx="5257800" cy="3086100"/>
          </a:xfrm>
          <a:custGeom>
            <a:avLst/>
            <a:gdLst>
              <a:gd name="connsiteX0" fmla="*/ 0 w 5257800"/>
              <a:gd name="connsiteY0" fmla="*/ 1539240 h 3086100"/>
              <a:gd name="connsiteX1" fmla="*/ 3901440 w 5257800"/>
              <a:gd name="connsiteY1" fmla="*/ 1531620 h 3086100"/>
              <a:gd name="connsiteX2" fmla="*/ 3947160 w 5257800"/>
              <a:gd name="connsiteY2" fmla="*/ 1958340 h 3086100"/>
              <a:gd name="connsiteX3" fmla="*/ 4091940 w 5257800"/>
              <a:gd name="connsiteY3" fmla="*/ 1859280 h 3086100"/>
              <a:gd name="connsiteX4" fmla="*/ 4213860 w 5257800"/>
              <a:gd name="connsiteY4" fmla="*/ 1722120 h 3086100"/>
              <a:gd name="connsiteX5" fmla="*/ 4328160 w 5257800"/>
              <a:gd name="connsiteY5" fmla="*/ 1607820 h 3086100"/>
              <a:gd name="connsiteX6" fmla="*/ 4450080 w 5257800"/>
              <a:gd name="connsiteY6" fmla="*/ 1470660 h 3086100"/>
              <a:gd name="connsiteX7" fmla="*/ 4511040 w 5257800"/>
              <a:gd name="connsiteY7" fmla="*/ 1394460 h 3086100"/>
              <a:gd name="connsiteX8" fmla="*/ 4549140 w 5257800"/>
              <a:gd name="connsiteY8" fmla="*/ 1371600 h 3086100"/>
              <a:gd name="connsiteX9" fmla="*/ 4724400 w 5257800"/>
              <a:gd name="connsiteY9" fmla="*/ 1150620 h 3086100"/>
              <a:gd name="connsiteX10" fmla="*/ 4869180 w 5257800"/>
              <a:gd name="connsiteY10" fmla="*/ 906780 h 3086100"/>
              <a:gd name="connsiteX11" fmla="*/ 5013960 w 5257800"/>
              <a:gd name="connsiteY11" fmla="*/ 609600 h 3086100"/>
              <a:gd name="connsiteX12" fmla="*/ 5082540 w 5257800"/>
              <a:gd name="connsiteY12" fmla="*/ 289560 h 3086100"/>
              <a:gd name="connsiteX13" fmla="*/ 5113020 w 5257800"/>
              <a:gd name="connsiteY13" fmla="*/ 121920 h 3086100"/>
              <a:gd name="connsiteX14" fmla="*/ 5166360 w 5257800"/>
              <a:gd name="connsiteY14" fmla="*/ 0 h 3086100"/>
              <a:gd name="connsiteX15" fmla="*/ 5158740 w 5257800"/>
              <a:gd name="connsiteY15" fmla="*/ 441960 h 3086100"/>
              <a:gd name="connsiteX16" fmla="*/ 5181600 w 5257800"/>
              <a:gd name="connsiteY16" fmla="*/ 1219200 h 3086100"/>
              <a:gd name="connsiteX17" fmla="*/ 5196840 w 5257800"/>
              <a:gd name="connsiteY17" fmla="*/ 2019300 h 3086100"/>
              <a:gd name="connsiteX18" fmla="*/ 5204460 w 5257800"/>
              <a:gd name="connsiteY18" fmla="*/ 2560320 h 3086100"/>
              <a:gd name="connsiteX19" fmla="*/ 5196840 w 5257800"/>
              <a:gd name="connsiteY19" fmla="*/ 2872740 h 3086100"/>
              <a:gd name="connsiteX20" fmla="*/ 5196840 w 5257800"/>
              <a:gd name="connsiteY20" fmla="*/ 2994660 h 3086100"/>
              <a:gd name="connsiteX21" fmla="*/ 5257800 w 5257800"/>
              <a:gd name="connsiteY21" fmla="*/ 3086100 h 308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257800" h="3086100">
                <a:moveTo>
                  <a:pt x="0" y="1539240"/>
                </a:moveTo>
                <a:lnTo>
                  <a:pt x="3901440" y="1531620"/>
                </a:lnTo>
                <a:lnTo>
                  <a:pt x="3947160" y="1958340"/>
                </a:lnTo>
                <a:lnTo>
                  <a:pt x="4091940" y="1859280"/>
                </a:lnTo>
                <a:lnTo>
                  <a:pt x="4213860" y="1722120"/>
                </a:lnTo>
                <a:lnTo>
                  <a:pt x="4328160" y="1607820"/>
                </a:lnTo>
                <a:lnTo>
                  <a:pt x="4450080" y="1470660"/>
                </a:lnTo>
                <a:lnTo>
                  <a:pt x="4511040" y="1394460"/>
                </a:lnTo>
                <a:lnTo>
                  <a:pt x="4549140" y="1371600"/>
                </a:lnTo>
                <a:lnTo>
                  <a:pt x="4724400" y="1150620"/>
                </a:lnTo>
                <a:lnTo>
                  <a:pt x="4869180" y="906780"/>
                </a:lnTo>
                <a:lnTo>
                  <a:pt x="5013960" y="609600"/>
                </a:lnTo>
                <a:lnTo>
                  <a:pt x="5082540" y="289560"/>
                </a:lnTo>
                <a:lnTo>
                  <a:pt x="5113020" y="121920"/>
                </a:lnTo>
                <a:lnTo>
                  <a:pt x="5166360" y="0"/>
                </a:lnTo>
                <a:lnTo>
                  <a:pt x="5158740" y="441960"/>
                </a:lnTo>
                <a:lnTo>
                  <a:pt x="5181600" y="1219200"/>
                </a:lnTo>
                <a:lnTo>
                  <a:pt x="5196840" y="2019300"/>
                </a:lnTo>
                <a:lnTo>
                  <a:pt x="5204460" y="2560320"/>
                </a:lnTo>
                <a:lnTo>
                  <a:pt x="5196840" y="2872740"/>
                </a:lnTo>
                <a:lnTo>
                  <a:pt x="5196840" y="2994660"/>
                </a:lnTo>
                <a:lnTo>
                  <a:pt x="5257800" y="3086100"/>
                </a:ln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7"/>
          <p:cNvSpPr/>
          <p:nvPr/>
        </p:nvSpPr>
        <p:spPr>
          <a:xfrm>
            <a:off x="4902753" y="1682177"/>
            <a:ext cx="5265420" cy="3642360"/>
          </a:xfrm>
          <a:custGeom>
            <a:avLst/>
            <a:gdLst>
              <a:gd name="connsiteX0" fmla="*/ 0 w 5265420"/>
              <a:gd name="connsiteY0" fmla="*/ 1638300 h 3642360"/>
              <a:gd name="connsiteX1" fmla="*/ 3901440 w 5265420"/>
              <a:gd name="connsiteY1" fmla="*/ 1638300 h 3642360"/>
              <a:gd name="connsiteX2" fmla="*/ 3947160 w 5265420"/>
              <a:gd name="connsiteY2" fmla="*/ 1767840 h 3642360"/>
              <a:gd name="connsiteX3" fmla="*/ 4000500 w 5265420"/>
              <a:gd name="connsiteY3" fmla="*/ 1798320 h 3642360"/>
              <a:gd name="connsiteX4" fmla="*/ 4099560 w 5265420"/>
              <a:gd name="connsiteY4" fmla="*/ 1630680 h 3642360"/>
              <a:gd name="connsiteX5" fmla="*/ 4198620 w 5265420"/>
              <a:gd name="connsiteY5" fmla="*/ 1668780 h 3642360"/>
              <a:gd name="connsiteX6" fmla="*/ 4312920 w 5265420"/>
              <a:gd name="connsiteY6" fmla="*/ 1539240 h 3642360"/>
              <a:gd name="connsiteX7" fmla="*/ 4373880 w 5265420"/>
              <a:gd name="connsiteY7" fmla="*/ 1714500 h 3642360"/>
              <a:gd name="connsiteX8" fmla="*/ 4411980 w 5265420"/>
              <a:gd name="connsiteY8" fmla="*/ 1554480 h 3642360"/>
              <a:gd name="connsiteX9" fmla="*/ 4480560 w 5265420"/>
              <a:gd name="connsiteY9" fmla="*/ 1584960 h 3642360"/>
              <a:gd name="connsiteX10" fmla="*/ 4526280 w 5265420"/>
              <a:gd name="connsiteY10" fmla="*/ 1524000 h 3642360"/>
              <a:gd name="connsiteX11" fmla="*/ 4572000 w 5265420"/>
              <a:gd name="connsiteY11" fmla="*/ 1607820 h 3642360"/>
              <a:gd name="connsiteX12" fmla="*/ 4632960 w 5265420"/>
              <a:gd name="connsiteY12" fmla="*/ 1630680 h 3642360"/>
              <a:gd name="connsiteX13" fmla="*/ 4678680 w 5265420"/>
              <a:gd name="connsiteY13" fmla="*/ 1577340 h 3642360"/>
              <a:gd name="connsiteX14" fmla="*/ 4838700 w 5265420"/>
              <a:gd name="connsiteY14" fmla="*/ 1554480 h 3642360"/>
              <a:gd name="connsiteX15" fmla="*/ 4892040 w 5265420"/>
              <a:gd name="connsiteY15" fmla="*/ 1386840 h 3642360"/>
              <a:gd name="connsiteX16" fmla="*/ 4945380 w 5265420"/>
              <a:gd name="connsiteY16" fmla="*/ 1508760 h 3642360"/>
              <a:gd name="connsiteX17" fmla="*/ 5074920 w 5265420"/>
              <a:gd name="connsiteY17" fmla="*/ 944880 h 3642360"/>
              <a:gd name="connsiteX18" fmla="*/ 5173980 w 5265420"/>
              <a:gd name="connsiteY18" fmla="*/ 373380 h 3642360"/>
              <a:gd name="connsiteX19" fmla="*/ 5212080 w 5265420"/>
              <a:gd name="connsiteY19" fmla="*/ 0 h 3642360"/>
              <a:gd name="connsiteX20" fmla="*/ 5227320 w 5265420"/>
              <a:gd name="connsiteY20" fmla="*/ 1600200 h 3642360"/>
              <a:gd name="connsiteX21" fmla="*/ 5265420 w 5265420"/>
              <a:gd name="connsiteY21" fmla="*/ 3642360 h 36423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265420" h="3642360">
                <a:moveTo>
                  <a:pt x="0" y="1638300"/>
                </a:moveTo>
                <a:lnTo>
                  <a:pt x="3901440" y="1638300"/>
                </a:lnTo>
                <a:lnTo>
                  <a:pt x="3947160" y="1767840"/>
                </a:lnTo>
                <a:lnTo>
                  <a:pt x="4000500" y="1798320"/>
                </a:lnTo>
                <a:lnTo>
                  <a:pt x="4099560" y="1630680"/>
                </a:lnTo>
                <a:lnTo>
                  <a:pt x="4198620" y="1668780"/>
                </a:lnTo>
                <a:lnTo>
                  <a:pt x="4312920" y="1539240"/>
                </a:lnTo>
                <a:lnTo>
                  <a:pt x="4373880" y="1714500"/>
                </a:lnTo>
                <a:lnTo>
                  <a:pt x="4411980" y="1554480"/>
                </a:lnTo>
                <a:lnTo>
                  <a:pt x="4480560" y="1584960"/>
                </a:lnTo>
                <a:lnTo>
                  <a:pt x="4526280" y="1524000"/>
                </a:lnTo>
                <a:lnTo>
                  <a:pt x="4572000" y="1607820"/>
                </a:lnTo>
                <a:lnTo>
                  <a:pt x="4632960" y="1630680"/>
                </a:lnTo>
                <a:lnTo>
                  <a:pt x="4678680" y="1577340"/>
                </a:lnTo>
                <a:lnTo>
                  <a:pt x="4838700" y="1554480"/>
                </a:lnTo>
                <a:lnTo>
                  <a:pt x="4892040" y="1386840"/>
                </a:lnTo>
                <a:lnTo>
                  <a:pt x="4945380" y="1508760"/>
                </a:lnTo>
                <a:lnTo>
                  <a:pt x="5074920" y="944880"/>
                </a:lnTo>
                <a:lnTo>
                  <a:pt x="5173980" y="373380"/>
                </a:lnTo>
                <a:lnTo>
                  <a:pt x="5212080" y="0"/>
                </a:lnTo>
                <a:lnTo>
                  <a:pt x="5227320" y="1600200"/>
                </a:lnTo>
                <a:lnTo>
                  <a:pt x="5265420" y="3642360"/>
                </a:ln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8"/>
          <p:cNvSpPr/>
          <p:nvPr/>
        </p:nvSpPr>
        <p:spPr>
          <a:xfrm>
            <a:off x="4904026" y="2978912"/>
            <a:ext cx="5234940" cy="2369820"/>
          </a:xfrm>
          <a:custGeom>
            <a:avLst/>
            <a:gdLst>
              <a:gd name="connsiteX0" fmla="*/ 0 w 5234940"/>
              <a:gd name="connsiteY0" fmla="*/ 579120 h 2369820"/>
              <a:gd name="connsiteX1" fmla="*/ 2743200 w 5234940"/>
              <a:gd name="connsiteY1" fmla="*/ 586740 h 2369820"/>
              <a:gd name="connsiteX2" fmla="*/ 2804160 w 5234940"/>
              <a:gd name="connsiteY2" fmla="*/ 784860 h 2369820"/>
              <a:gd name="connsiteX3" fmla="*/ 2842260 w 5234940"/>
              <a:gd name="connsiteY3" fmla="*/ 800100 h 2369820"/>
              <a:gd name="connsiteX4" fmla="*/ 3063240 w 5234940"/>
              <a:gd name="connsiteY4" fmla="*/ 640080 h 2369820"/>
              <a:gd name="connsiteX5" fmla="*/ 3116580 w 5234940"/>
              <a:gd name="connsiteY5" fmla="*/ 678180 h 2369820"/>
              <a:gd name="connsiteX6" fmla="*/ 3154680 w 5234940"/>
              <a:gd name="connsiteY6" fmla="*/ 640080 h 2369820"/>
              <a:gd name="connsiteX7" fmla="*/ 3215640 w 5234940"/>
              <a:gd name="connsiteY7" fmla="*/ 640080 h 2369820"/>
              <a:gd name="connsiteX8" fmla="*/ 3261360 w 5234940"/>
              <a:gd name="connsiteY8" fmla="*/ 541020 h 2369820"/>
              <a:gd name="connsiteX9" fmla="*/ 3314700 w 5234940"/>
              <a:gd name="connsiteY9" fmla="*/ 541020 h 2369820"/>
              <a:gd name="connsiteX10" fmla="*/ 3429000 w 5234940"/>
              <a:gd name="connsiteY10" fmla="*/ 411480 h 2369820"/>
              <a:gd name="connsiteX11" fmla="*/ 3535680 w 5234940"/>
              <a:gd name="connsiteY11" fmla="*/ 403860 h 2369820"/>
              <a:gd name="connsiteX12" fmla="*/ 3573780 w 5234940"/>
              <a:gd name="connsiteY12" fmla="*/ 449580 h 2369820"/>
              <a:gd name="connsiteX13" fmla="*/ 3741420 w 5234940"/>
              <a:gd name="connsiteY13" fmla="*/ 434340 h 2369820"/>
              <a:gd name="connsiteX14" fmla="*/ 3855720 w 5234940"/>
              <a:gd name="connsiteY14" fmla="*/ 327660 h 2369820"/>
              <a:gd name="connsiteX15" fmla="*/ 3916680 w 5234940"/>
              <a:gd name="connsiteY15" fmla="*/ 327660 h 2369820"/>
              <a:gd name="connsiteX16" fmla="*/ 3992880 w 5234940"/>
              <a:gd name="connsiteY16" fmla="*/ 236220 h 2369820"/>
              <a:gd name="connsiteX17" fmla="*/ 4084320 w 5234940"/>
              <a:gd name="connsiteY17" fmla="*/ 312420 h 2369820"/>
              <a:gd name="connsiteX18" fmla="*/ 4099560 w 5234940"/>
              <a:gd name="connsiteY18" fmla="*/ 274320 h 2369820"/>
              <a:gd name="connsiteX19" fmla="*/ 4160520 w 5234940"/>
              <a:gd name="connsiteY19" fmla="*/ 289560 h 2369820"/>
              <a:gd name="connsiteX20" fmla="*/ 4274820 w 5234940"/>
              <a:gd name="connsiteY20" fmla="*/ 190500 h 2369820"/>
              <a:gd name="connsiteX21" fmla="*/ 4312920 w 5234940"/>
              <a:gd name="connsiteY21" fmla="*/ 259080 h 2369820"/>
              <a:gd name="connsiteX22" fmla="*/ 4373880 w 5234940"/>
              <a:gd name="connsiteY22" fmla="*/ 236220 h 2369820"/>
              <a:gd name="connsiteX23" fmla="*/ 4419600 w 5234940"/>
              <a:gd name="connsiteY23" fmla="*/ 510540 h 2369820"/>
              <a:gd name="connsiteX24" fmla="*/ 4495800 w 5234940"/>
              <a:gd name="connsiteY24" fmla="*/ 548640 h 2369820"/>
              <a:gd name="connsiteX25" fmla="*/ 4526280 w 5234940"/>
              <a:gd name="connsiteY25" fmla="*/ 426720 h 2369820"/>
              <a:gd name="connsiteX26" fmla="*/ 4594860 w 5234940"/>
              <a:gd name="connsiteY26" fmla="*/ 563880 h 2369820"/>
              <a:gd name="connsiteX27" fmla="*/ 4747260 w 5234940"/>
              <a:gd name="connsiteY27" fmla="*/ 624840 h 2369820"/>
              <a:gd name="connsiteX28" fmla="*/ 4785360 w 5234940"/>
              <a:gd name="connsiteY28" fmla="*/ 594360 h 2369820"/>
              <a:gd name="connsiteX29" fmla="*/ 4861560 w 5234940"/>
              <a:gd name="connsiteY29" fmla="*/ 647700 h 2369820"/>
              <a:gd name="connsiteX30" fmla="*/ 4960620 w 5234940"/>
              <a:gd name="connsiteY30" fmla="*/ 678180 h 2369820"/>
              <a:gd name="connsiteX31" fmla="*/ 4991100 w 5234940"/>
              <a:gd name="connsiteY31" fmla="*/ 716280 h 2369820"/>
              <a:gd name="connsiteX32" fmla="*/ 5059680 w 5234940"/>
              <a:gd name="connsiteY32" fmla="*/ 396240 h 2369820"/>
              <a:gd name="connsiteX33" fmla="*/ 5097780 w 5234940"/>
              <a:gd name="connsiteY33" fmla="*/ 0 h 2369820"/>
              <a:gd name="connsiteX34" fmla="*/ 5151120 w 5234940"/>
              <a:gd name="connsiteY34" fmla="*/ 2263140 h 2369820"/>
              <a:gd name="connsiteX35" fmla="*/ 5234940 w 5234940"/>
              <a:gd name="connsiteY35" fmla="*/ 2369820 h 2369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234940" h="2369820">
                <a:moveTo>
                  <a:pt x="0" y="579120"/>
                </a:moveTo>
                <a:lnTo>
                  <a:pt x="2743200" y="586740"/>
                </a:lnTo>
                <a:lnTo>
                  <a:pt x="2804160" y="784860"/>
                </a:lnTo>
                <a:lnTo>
                  <a:pt x="2842260" y="800100"/>
                </a:lnTo>
                <a:lnTo>
                  <a:pt x="3063240" y="640080"/>
                </a:lnTo>
                <a:lnTo>
                  <a:pt x="3116580" y="678180"/>
                </a:lnTo>
                <a:lnTo>
                  <a:pt x="3154680" y="640080"/>
                </a:lnTo>
                <a:lnTo>
                  <a:pt x="3215640" y="640080"/>
                </a:lnTo>
                <a:lnTo>
                  <a:pt x="3261360" y="541020"/>
                </a:lnTo>
                <a:lnTo>
                  <a:pt x="3314700" y="541020"/>
                </a:lnTo>
                <a:lnTo>
                  <a:pt x="3429000" y="411480"/>
                </a:lnTo>
                <a:lnTo>
                  <a:pt x="3535680" y="403860"/>
                </a:lnTo>
                <a:lnTo>
                  <a:pt x="3573780" y="449580"/>
                </a:lnTo>
                <a:lnTo>
                  <a:pt x="3741420" y="434340"/>
                </a:lnTo>
                <a:lnTo>
                  <a:pt x="3855720" y="327660"/>
                </a:lnTo>
                <a:lnTo>
                  <a:pt x="3916680" y="327660"/>
                </a:lnTo>
                <a:lnTo>
                  <a:pt x="3992880" y="236220"/>
                </a:lnTo>
                <a:lnTo>
                  <a:pt x="4084320" y="312420"/>
                </a:lnTo>
                <a:lnTo>
                  <a:pt x="4099560" y="274320"/>
                </a:lnTo>
                <a:lnTo>
                  <a:pt x="4160520" y="289560"/>
                </a:lnTo>
                <a:lnTo>
                  <a:pt x="4274820" y="190500"/>
                </a:lnTo>
                <a:lnTo>
                  <a:pt x="4312920" y="259080"/>
                </a:lnTo>
                <a:lnTo>
                  <a:pt x="4373880" y="236220"/>
                </a:lnTo>
                <a:lnTo>
                  <a:pt x="4419600" y="510540"/>
                </a:lnTo>
                <a:lnTo>
                  <a:pt x="4495800" y="548640"/>
                </a:lnTo>
                <a:lnTo>
                  <a:pt x="4526280" y="426720"/>
                </a:lnTo>
                <a:lnTo>
                  <a:pt x="4594860" y="563880"/>
                </a:lnTo>
                <a:lnTo>
                  <a:pt x="4747260" y="624840"/>
                </a:lnTo>
                <a:lnTo>
                  <a:pt x="4785360" y="594360"/>
                </a:lnTo>
                <a:lnTo>
                  <a:pt x="4861560" y="647700"/>
                </a:lnTo>
                <a:lnTo>
                  <a:pt x="4960620" y="678180"/>
                </a:lnTo>
                <a:lnTo>
                  <a:pt x="4991100" y="716280"/>
                </a:lnTo>
                <a:lnTo>
                  <a:pt x="5059680" y="396240"/>
                </a:lnTo>
                <a:lnTo>
                  <a:pt x="5097780" y="0"/>
                </a:lnTo>
                <a:lnTo>
                  <a:pt x="5151120" y="2263140"/>
                </a:lnTo>
                <a:lnTo>
                  <a:pt x="5234940" y="2369820"/>
                </a:ln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372804" y="162280"/>
            <a:ext cx="11653544" cy="769441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sz="4400" dirty="0" smtClean="0"/>
              <a:t>FCDR extracts </a:t>
            </a:r>
            <a:r>
              <a:rPr lang="en-US" sz="4400" b="1" dirty="0" smtClean="0"/>
              <a:t>more</a:t>
            </a:r>
            <a:r>
              <a:rPr lang="en-US" sz="4400" dirty="0" smtClean="0"/>
              <a:t> DR</a:t>
            </a:r>
            <a:endParaRPr lang="en-US" sz="4400" dirty="0"/>
          </a:p>
        </p:txBody>
      </p:sp>
      <p:sp>
        <p:nvSpPr>
          <p:cNvPr id="61" name="Oval 60"/>
          <p:cNvSpPr/>
          <p:nvPr/>
        </p:nvSpPr>
        <p:spPr>
          <a:xfrm>
            <a:off x="9640498" y="3132543"/>
            <a:ext cx="192024" cy="18288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/>
          <p:cNvCxnSpPr/>
          <p:nvPr/>
        </p:nvCxnSpPr>
        <p:spPr>
          <a:xfrm flipH="1" flipV="1">
            <a:off x="4495169" y="3202915"/>
            <a:ext cx="5965568" cy="21068"/>
          </a:xfrm>
          <a:prstGeom prst="line">
            <a:avLst/>
          </a:prstGeom>
          <a:ln w="38100">
            <a:solidFill>
              <a:srgbClr val="00B05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V="1">
            <a:off x="10383112" y="3264089"/>
            <a:ext cx="0" cy="206044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 flipV="1">
            <a:off x="4700332" y="3238767"/>
            <a:ext cx="4773" cy="594276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614834" y="3247592"/>
            <a:ext cx="3252073" cy="532465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>
                <a:solidFill>
                  <a:srgbClr val="00B050"/>
                </a:solidFill>
              </a:rPr>
              <a:t>Up to 40% more</a:t>
            </a:r>
            <a:endParaRPr lang="en-US" sz="36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75179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56" grpId="0" animBg="1"/>
      <p:bldP spid="58" grpId="0" animBg="1"/>
      <p:bldP spid="59" grpId="0" animBg="1"/>
      <p:bldP spid="61" grpId="0" animBg="1"/>
      <p:bldP spid="7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71905" y="1262035"/>
            <a:ext cx="4868646" cy="39465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4C285-6686-4E2A-92E6-BF638D8FBB6B}" type="slidenum">
              <a:rPr lang="en-US" smtClean="0"/>
              <a:t>16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975360" y="1497330"/>
            <a:ext cx="4168140" cy="3120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642360" y="3779520"/>
            <a:ext cx="1303020" cy="655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rot="5400000" flipH="1">
            <a:off x="1412020" y="1546822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 flipH="1">
            <a:off x="2025430" y="1546822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 flipH="1">
            <a:off x="2631220" y="1546822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 flipH="1">
            <a:off x="3248440" y="1543012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 flipH="1">
            <a:off x="3858040" y="1546822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 flipH="1">
            <a:off x="4471450" y="1546822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 flipH="1">
            <a:off x="1412020" y="4568152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 flipH="1">
            <a:off x="2025430" y="4568152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 flipH="1">
            <a:off x="2631220" y="4568152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>
            <a:off x="3248440" y="4564342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 flipH="1">
            <a:off x="3858040" y="4568152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 flipH="1">
            <a:off x="4471450" y="4568152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973870" y="2112800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973870" y="2741450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970060" y="3366290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973870" y="3987320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5039140" y="3987320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>
            <a:off x="5042950" y="3362480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flipH="1">
            <a:off x="5039140" y="2737640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H="1">
            <a:off x="5039140" y="2112800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589589" y="1153268"/>
            <a:ext cx="9396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Home B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4067612" y="3779445"/>
            <a:ext cx="5357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LSE</a:t>
            </a:r>
            <a:endParaRPr lang="en-US" sz="2000" dirty="0"/>
          </a:p>
        </p:txBody>
      </p:sp>
      <p:sp>
        <p:nvSpPr>
          <p:cNvPr id="30" name="TextBox 29"/>
          <p:cNvSpPr txBox="1"/>
          <p:nvPr/>
        </p:nvSpPr>
        <p:spPr>
          <a:xfrm>
            <a:off x="4073861" y="4059465"/>
            <a:ext cx="935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Society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/>
              <p:cNvSpPr txBox="1"/>
              <p:nvPr/>
            </p:nvSpPr>
            <p:spPr>
              <a:xfrm rot="16200000">
                <a:off x="-76840" y="2819400"/>
                <a:ext cx="11210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Optimal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-76840" y="2819400"/>
                <a:ext cx="1121013" cy="369332"/>
              </a:xfrm>
              <a:prstGeom prst="rect">
                <a:avLst/>
              </a:prstGeom>
              <a:blipFill rotWithShape="0">
                <a:blip r:embed="rId2"/>
                <a:stretch>
                  <a:fillRect l="-8197" r="-2459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/>
          <p:cNvSpPr txBox="1"/>
          <p:nvPr/>
        </p:nvSpPr>
        <p:spPr>
          <a:xfrm>
            <a:off x="4928774" y="463296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80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311591" y="46328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698181" y="46328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60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088581" y="464483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478981" y="464483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1869381" y="46328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1254085" y="463288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19914" y="381817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524863" y="319411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0.4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519914" y="255869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0.6</a:t>
            </a:r>
            <a:endParaRPr 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519914" y="193834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0.8</a:t>
            </a:r>
            <a:endParaRPr lang="en-US" dirty="0"/>
          </a:p>
        </p:txBody>
      </p:sp>
      <p:sp>
        <p:nvSpPr>
          <p:cNvPr id="43" name="TextBox 42"/>
          <p:cNvSpPr txBox="1"/>
          <p:nvPr/>
        </p:nvSpPr>
        <p:spPr>
          <a:xfrm>
            <a:off x="692110" y="132346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160100" y="4914753"/>
            <a:ext cx="18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Desired DR (kWh)</a:t>
            </a:r>
            <a:endParaRPr lang="en-US" dirty="0"/>
          </a:p>
        </p:txBody>
      </p:sp>
      <p:sp>
        <p:nvSpPr>
          <p:cNvPr id="45" name="Freeform 44"/>
          <p:cNvSpPr/>
          <p:nvPr/>
        </p:nvSpPr>
        <p:spPr>
          <a:xfrm>
            <a:off x="3707130" y="3962400"/>
            <a:ext cx="392430" cy="3810"/>
          </a:xfrm>
          <a:custGeom>
            <a:avLst/>
            <a:gdLst>
              <a:gd name="connsiteX0" fmla="*/ 0 w 392430"/>
              <a:gd name="connsiteY0" fmla="*/ 0 h 3810"/>
              <a:gd name="connsiteX1" fmla="*/ 392430 w 392430"/>
              <a:gd name="connsiteY1" fmla="*/ 3810 h 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2430" h="3810">
                <a:moveTo>
                  <a:pt x="0" y="0"/>
                </a:moveTo>
                <a:lnTo>
                  <a:pt x="392430" y="3810"/>
                </a:ln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3710940" y="4255770"/>
            <a:ext cx="392430" cy="3810"/>
          </a:xfrm>
          <a:custGeom>
            <a:avLst/>
            <a:gdLst>
              <a:gd name="connsiteX0" fmla="*/ 0 w 392430"/>
              <a:gd name="connsiteY0" fmla="*/ 0 h 3810"/>
              <a:gd name="connsiteX1" fmla="*/ 392430 w 392430"/>
              <a:gd name="connsiteY1" fmla="*/ 3810 h 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2430" h="3810">
                <a:moveTo>
                  <a:pt x="0" y="0"/>
                </a:moveTo>
                <a:lnTo>
                  <a:pt x="392430" y="3810"/>
                </a:ln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979170" y="1584960"/>
            <a:ext cx="4156710" cy="1089660"/>
          </a:xfrm>
          <a:custGeom>
            <a:avLst/>
            <a:gdLst>
              <a:gd name="connsiteX0" fmla="*/ 0 w 4156710"/>
              <a:gd name="connsiteY0" fmla="*/ 979170 h 1089660"/>
              <a:gd name="connsiteX1" fmla="*/ 118110 w 4156710"/>
              <a:gd name="connsiteY1" fmla="*/ 1089660 h 1089660"/>
              <a:gd name="connsiteX2" fmla="*/ 182880 w 4156710"/>
              <a:gd name="connsiteY2" fmla="*/ 960120 h 1089660"/>
              <a:gd name="connsiteX3" fmla="*/ 293370 w 4156710"/>
              <a:gd name="connsiteY3" fmla="*/ 830580 h 1089660"/>
              <a:gd name="connsiteX4" fmla="*/ 358140 w 4156710"/>
              <a:gd name="connsiteY4" fmla="*/ 750570 h 1089660"/>
              <a:gd name="connsiteX5" fmla="*/ 666750 w 4156710"/>
              <a:gd name="connsiteY5" fmla="*/ 598170 h 1089660"/>
              <a:gd name="connsiteX6" fmla="*/ 857250 w 4156710"/>
              <a:gd name="connsiteY6" fmla="*/ 441960 h 1089660"/>
              <a:gd name="connsiteX7" fmla="*/ 1215390 w 4156710"/>
              <a:gd name="connsiteY7" fmla="*/ 255270 h 1089660"/>
              <a:gd name="connsiteX8" fmla="*/ 1268730 w 4156710"/>
              <a:gd name="connsiteY8" fmla="*/ 255270 h 1089660"/>
              <a:gd name="connsiteX9" fmla="*/ 1440180 w 4156710"/>
              <a:gd name="connsiteY9" fmla="*/ 201930 h 1089660"/>
              <a:gd name="connsiteX10" fmla="*/ 1474470 w 4156710"/>
              <a:gd name="connsiteY10" fmla="*/ 186690 h 1089660"/>
              <a:gd name="connsiteX11" fmla="*/ 1516380 w 4156710"/>
              <a:gd name="connsiteY11" fmla="*/ 186690 h 1089660"/>
              <a:gd name="connsiteX12" fmla="*/ 1600200 w 4156710"/>
              <a:gd name="connsiteY12" fmla="*/ 156210 h 1089660"/>
              <a:gd name="connsiteX13" fmla="*/ 1718310 w 4156710"/>
              <a:gd name="connsiteY13" fmla="*/ 160020 h 1089660"/>
              <a:gd name="connsiteX14" fmla="*/ 1756410 w 4156710"/>
              <a:gd name="connsiteY14" fmla="*/ 133350 h 1089660"/>
              <a:gd name="connsiteX15" fmla="*/ 2004060 w 4156710"/>
              <a:gd name="connsiteY15" fmla="*/ 129540 h 1089660"/>
              <a:gd name="connsiteX16" fmla="*/ 2084070 w 4156710"/>
              <a:gd name="connsiteY16" fmla="*/ 99060 h 1089660"/>
              <a:gd name="connsiteX17" fmla="*/ 2236470 w 4156710"/>
              <a:gd name="connsiteY17" fmla="*/ 102870 h 1089660"/>
              <a:gd name="connsiteX18" fmla="*/ 2327910 w 4156710"/>
              <a:gd name="connsiteY18" fmla="*/ 72390 h 1089660"/>
              <a:gd name="connsiteX19" fmla="*/ 2983230 w 4156710"/>
              <a:gd name="connsiteY19" fmla="*/ 72390 h 1089660"/>
              <a:gd name="connsiteX20" fmla="*/ 3040380 w 4156710"/>
              <a:gd name="connsiteY20" fmla="*/ 34290 h 1089660"/>
              <a:gd name="connsiteX21" fmla="*/ 3973830 w 4156710"/>
              <a:gd name="connsiteY21" fmla="*/ 34290 h 1089660"/>
              <a:gd name="connsiteX22" fmla="*/ 4034790 w 4156710"/>
              <a:gd name="connsiteY22" fmla="*/ 0 h 1089660"/>
              <a:gd name="connsiteX23" fmla="*/ 4156710 w 4156710"/>
              <a:gd name="connsiteY23" fmla="*/ 3810 h 108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156710" h="1089660">
                <a:moveTo>
                  <a:pt x="0" y="979170"/>
                </a:moveTo>
                <a:lnTo>
                  <a:pt x="118110" y="1089660"/>
                </a:lnTo>
                <a:lnTo>
                  <a:pt x="182880" y="960120"/>
                </a:lnTo>
                <a:lnTo>
                  <a:pt x="293370" y="830580"/>
                </a:lnTo>
                <a:lnTo>
                  <a:pt x="358140" y="750570"/>
                </a:lnTo>
                <a:lnTo>
                  <a:pt x="666750" y="598170"/>
                </a:lnTo>
                <a:lnTo>
                  <a:pt x="857250" y="441960"/>
                </a:lnTo>
                <a:lnTo>
                  <a:pt x="1215390" y="255270"/>
                </a:lnTo>
                <a:lnTo>
                  <a:pt x="1268730" y="255270"/>
                </a:lnTo>
                <a:lnTo>
                  <a:pt x="1440180" y="201930"/>
                </a:lnTo>
                <a:lnTo>
                  <a:pt x="1474470" y="186690"/>
                </a:lnTo>
                <a:lnTo>
                  <a:pt x="1516380" y="186690"/>
                </a:lnTo>
                <a:lnTo>
                  <a:pt x="1600200" y="156210"/>
                </a:lnTo>
                <a:lnTo>
                  <a:pt x="1718310" y="160020"/>
                </a:lnTo>
                <a:lnTo>
                  <a:pt x="1756410" y="133350"/>
                </a:lnTo>
                <a:lnTo>
                  <a:pt x="2004060" y="129540"/>
                </a:lnTo>
                <a:lnTo>
                  <a:pt x="2084070" y="99060"/>
                </a:lnTo>
                <a:lnTo>
                  <a:pt x="2236470" y="102870"/>
                </a:lnTo>
                <a:lnTo>
                  <a:pt x="2327910" y="72390"/>
                </a:lnTo>
                <a:lnTo>
                  <a:pt x="2983230" y="72390"/>
                </a:lnTo>
                <a:lnTo>
                  <a:pt x="3040380" y="34290"/>
                </a:lnTo>
                <a:lnTo>
                  <a:pt x="3973830" y="34290"/>
                </a:lnTo>
                <a:lnTo>
                  <a:pt x="4034790" y="0"/>
                </a:lnTo>
                <a:lnTo>
                  <a:pt x="4156710" y="3810"/>
                </a:ln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975360" y="1588770"/>
            <a:ext cx="4160520" cy="971550"/>
          </a:xfrm>
          <a:custGeom>
            <a:avLst/>
            <a:gdLst>
              <a:gd name="connsiteX0" fmla="*/ 0 w 4160520"/>
              <a:gd name="connsiteY0" fmla="*/ 704850 h 971550"/>
              <a:gd name="connsiteX1" fmla="*/ 121920 w 4160520"/>
              <a:gd name="connsiteY1" fmla="*/ 567690 h 971550"/>
              <a:gd name="connsiteX2" fmla="*/ 190500 w 4160520"/>
              <a:gd name="connsiteY2" fmla="*/ 567690 h 971550"/>
              <a:gd name="connsiteX3" fmla="*/ 247650 w 4160520"/>
              <a:gd name="connsiteY3" fmla="*/ 967740 h 971550"/>
              <a:gd name="connsiteX4" fmla="*/ 308610 w 4160520"/>
              <a:gd name="connsiteY4" fmla="*/ 971550 h 971550"/>
              <a:gd name="connsiteX5" fmla="*/ 361950 w 4160520"/>
              <a:gd name="connsiteY5" fmla="*/ 918210 h 971550"/>
              <a:gd name="connsiteX6" fmla="*/ 438150 w 4160520"/>
              <a:gd name="connsiteY6" fmla="*/ 811530 h 971550"/>
              <a:gd name="connsiteX7" fmla="*/ 659130 w 4160520"/>
              <a:gd name="connsiteY7" fmla="*/ 594360 h 971550"/>
              <a:gd name="connsiteX8" fmla="*/ 727710 w 4160520"/>
              <a:gd name="connsiteY8" fmla="*/ 594360 h 971550"/>
              <a:gd name="connsiteX9" fmla="*/ 861060 w 4160520"/>
              <a:gd name="connsiteY9" fmla="*/ 533400 h 971550"/>
              <a:gd name="connsiteX10" fmla="*/ 914400 w 4160520"/>
              <a:gd name="connsiteY10" fmla="*/ 445770 h 971550"/>
              <a:gd name="connsiteX11" fmla="*/ 1040130 w 4160520"/>
              <a:gd name="connsiteY11" fmla="*/ 434340 h 971550"/>
              <a:gd name="connsiteX12" fmla="*/ 1097280 w 4160520"/>
              <a:gd name="connsiteY12" fmla="*/ 320040 h 971550"/>
              <a:gd name="connsiteX13" fmla="*/ 1219200 w 4160520"/>
              <a:gd name="connsiteY13" fmla="*/ 320040 h 971550"/>
              <a:gd name="connsiteX14" fmla="*/ 1268730 w 4160520"/>
              <a:gd name="connsiteY14" fmla="*/ 247650 h 971550"/>
              <a:gd name="connsiteX15" fmla="*/ 1356360 w 4160520"/>
              <a:gd name="connsiteY15" fmla="*/ 262890 h 971550"/>
              <a:gd name="connsiteX16" fmla="*/ 1466850 w 4160520"/>
              <a:gd name="connsiteY16" fmla="*/ 190500 h 971550"/>
              <a:gd name="connsiteX17" fmla="*/ 1596390 w 4160520"/>
              <a:gd name="connsiteY17" fmla="*/ 190500 h 971550"/>
              <a:gd name="connsiteX18" fmla="*/ 1657350 w 4160520"/>
              <a:gd name="connsiteY18" fmla="*/ 125730 h 971550"/>
              <a:gd name="connsiteX19" fmla="*/ 1764030 w 4160520"/>
              <a:gd name="connsiteY19" fmla="*/ 125730 h 971550"/>
              <a:gd name="connsiteX20" fmla="*/ 1840230 w 4160520"/>
              <a:gd name="connsiteY20" fmla="*/ 95250 h 971550"/>
              <a:gd name="connsiteX21" fmla="*/ 1916430 w 4160520"/>
              <a:gd name="connsiteY21" fmla="*/ 87630 h 971550"/>
              <a:gd name="connsiteX22" fmla="*/ 2004060 w 4160520"/>
              <a:gd name="connsiteY22" fmla="*/ 76200 h 971550"/>
              <a:gd name="connsiteX23" fmla="*/ 2320290 w 4160520"/>
              <a:gd name="connsiteY23" fmla="*/ 57150 h 971550"/>
              <a:gd name="connsiteX24" fmla="*/ 2392680 w 4160520"/>
              <a:gd name="connsiteY24" fmla="*/ 34290 h 971550"/>
              <a:gd name="connsiteX25" fmla="*/ 3032760 w 4160520"/>
              <a:gd name="connsiteY25" fmla="*/ 30480 h 971550"/>
              <a:gd name="connsiteX26" fmla="*/ 4091940 w 4160520"/>
              <a:gd name="connsiteY26" fmla="*/ 38100 h 971550"/>
              <a:gd name="connsiteX27" fmla="*/ 4160520 w 4160520"/>
              <a:gd name="connsiteY27" fmla="*/ 0 h 97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4160520" h="971550">
                <a:moveTo>
                  <a:pt x="0" y="704850"/>
                </a:moveTo>
                <a:lnTo>
                  <a:pt x="121920" y="567690"/>
                </a:lnTo>
                <a:lnTo>
                  <a:pt x="190500" y="567690"/>
                </a:lnTo>
                <a:lnTo>
                  <a:pt x="247650" y="967740"/>
                </a:lnTo>
                <a:lnTo>
                  <a:pt x="308610" y="971550"/>
                </a:lnTo>
                <a:lnTo>
                  <a:pt x="361950" y="918210"/>
                </a:lnTo>
                <a:lnTo>
                  <a:pt x="438150" y="811530"/>
                </a:lnTo>
                <a:lnTo>
                  <a:pt x="659130" y="594360"/>
                </a:lnTo>
                <a:lnTo>
                  <a:pt x="727710" y="594360"/>
                </a:lnTo>
                <a:lnTo>
                  <a:pt x="861060" y="533400"/>
                </a:lnTo>
                <a:lnTo>
                  <a:pt x="914400" y="445770"/>
                </a:lnTo>
                <a:lnTo>
                  <a:pt x="1040130" y="434340"/>
                </a:lnTo>
                <a:lnTo>
                  <a:pt x="1097280" y="320040"/>
                </a:lnTo>
                <a:lnTo>
                  <a:pt x="1219200" y="320040"/>
                </a:lnTo>
                <a:lnTo>
                  <a:pt x="1268730" y="247650"/>
                </a:lnTo>
                <a:lnTo>
                  <a:pt x="1356360" y="262890"/>
                </a:lnTo>
                <a:lnTo>
                  <a:pt x="1466850" y="190500"/>
                </a:lnTo>
                <a:lnTo>
                  <a:pt x="1596390" y="190500"/>
                </a:lnTo>
                <a:lnTo>
                  <a:pt x="1657350" y="125730"/>
                </a:lnTo>
                <a:lnTo>
                  <a:pt x="1764030" y="125730"/>
                </a:lnTo>
                <a:lnTo>
                  <a:pt x="1840230" y="95250"/>
                </a:lnTo>
                <a:lnTo>
                  <a:pt x="1916430" y="87630"/>
                </a:lnTo>
                <a:lnTo>
                  <a:pt x="2004060" y="76200"/>
                </a:lnTo>
                <a:lnTo>
                  <a:pt x="2320290" y="57150"/>
                </a:lnTo>
                <a:lnTo>
                  <a:pt x="2392680" y="34290"/>
                </a:lnTo>
                <a:lnTo>
                  <a:pt x="3032760" y="30480"/>
                </a:lnTo>
                <a:lnTo>
                  <a:pt x="4091940" y="38100"/>
                </a:lnTo>
                <a:lnTo>
                  <a:pt x="4160520" y="0"/>
                </a:ln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372804" y="162280"/>
            <a:ext cx="11653544" cy="769441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sz="4400" dirty="0" smtClean="0"/>
              <a:t>LSE’s optimal mimics the Society’s optimal.</a:t>
            </a:r>
            <a:endParaRPr lang="en-US" sz="4400" dirty="0"/>
          </a:p>
        </p:txBody>
      </p:sp>
      <p:sp>
        <p:nvSpPr>
          <p:cNvPr id="50" name="Rectangle 49"/>
          <p:cNvSpPr/>
          <p:nvPr/>
        </p:nvSpPr>
        <p:spPr>
          <a:xfrm>
            <a:off x="2511057" y="1831610"/>
            <a:ext cx="4868646" cy="39465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3114512" y="2066905"/>
            <a:ext cx="4168140" cy="3120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5781512" y="4349095"/>
            <a:ext cx="1303020" cy="655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/>
          <p:nvPr/>
        </p:nvCxnSpPr>
        <p:spPr>
          <a:xfrm rot="5400000" flipH="1">
            <a:off x="3551172" y="2116397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rot="5400000" flipH="1">
            <a:off x="4164582" y="2116397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rot="5400000" flipH="1">
            <a:off x="4770372" y="2116397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5400000" flipH="1">
            <a:off x="5387592" y="2112587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rot="5400000" flipH="1">
            <a:off x="5997192" y="2116397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 flipH="1">
            <a:off x="6610602" y="2116397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>
            <a:off x="3551172" y="5137727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>
            <a:off x="4164582" y="5137727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H="1">
            <a:off x="4770372" y="5137727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>
            <a:off x="5387592" y="5133917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>
            <a:off x="5997192" y="5137727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5400000" flipH="1">
            <a:off x="6610602" y="5137727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flipH="1">
            <a:off x="3113022" y="2682375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flipH="1">
            <a:off x="3113022" y="3311025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flipH="1">
            <a:off x="3109212" y="3935865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3113022" y="4556895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7178292" y="4556895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7182102" y="3932055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7178292" y="3307215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7178292" y="2682375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4728741" y="1722843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Home A</a:t>
            </a:r>
            <a:endParaRPr lang="en-US" b="1" dirty="0"/>
          </a:p>
        </p:txBody>
      </p:sp>
      <p:sp>
        <p:nvSpPr>
          <p:cNvPr id="74" name="TextBox 73"/>
          <p:cNvSpPr txBox="1"/>
          <p:nvPr/>
        </p:nvSpPr>
        <p:spPr>
          <a:xfrm>
            <a:off x="6206764" y="4349020"/>
            <a:ext cx="5357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LSE</a:t>
            </a:r>
            <a:endParaRPr lang="en-US" sz="2000" dirty="0"/>
          </a:p>
        </p:txBody>
      </p:sp>
      <p:sp>
        <p:nvSpPr>
          <p:cNvPr id="75" name="TextBox 74"/>
          <p:cNvSpPr txBox="1"/>
          <p:nvPr/>
        </p:nvSpPr>
        <p:spPr>
          <a:xfrm>
            <a:off x="6213013" y="4629040"/>
            <a:ext cx="935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Society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/>
              <p:cNvSpPr txBox="1"/>
              <p:nvPr/>
            </p:nvSpPr>
            <p:spPr>
              <a:xfrm rot="16200000">
                <a:off x="2057409" y="3410567"/>
                <a:ext cx="11210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Optimal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6" name="TextBox 7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2057409" y="3410567"/>
                <a:ext cx="1121013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8197" r="-2459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TextBox 76"/>
          <p:cNvSpPr txBox="1"/>
          <p:nvPr/>
        </p:nvSpPr>
        <p:spPr>
          <a:xfrm>
            <a:off x="7067926" y="520253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80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6450743" y="520246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5837333" y="520246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60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5227733" y="521440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4618133" y="521440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4008533" y="520246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3393237" y="520246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2659066" y="438775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2664015" y="376369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0.4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2659066" y="312826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0.6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2659066" y="250792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0.8</a:t>
            </a:r>
            <a:endParaRPr lang="en-US" dirty="0"/>
          </a:p>
        </p:txBody>
      </p:sp>
      <p:sp>
        <p:nvSpPr>
          <p:cNvPr id="88" name="TextBox 87"/>
          <p:cNvSpPr txBox="1"/>
          <p:nvPr/>
        </p:nvSpPr>
        <p:spPr>
          <a:xfrm>
            <a:off x="2831262" y="18930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89" name="TextBox 88"/>
          <p:cNvSpPr txBox="1"/>
          <p:nvPr/>
        </p:nvSpPr>
        <p:spPr>
          <a:xfrm>
            <a:off x="4299252" y="5484328"/>
            <a:ext cx="18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Desired DR (kWh)</a:t>
            </a:r>
            <a:endParaRPr lang="en-US" dirty="0"/>
          </a:p>
        </p:txBody>
      </p:sp>
      <p:sp>
        <p:nvSpPr>
          <p:cNvPr id="90" name="Freeform 89"/>
          <p:cNvSpPr/>
          <p:nvPr/>
        </p:nvSpPr>
        <p:spPr>
          <a:xfrm>
            <a:off x="5846282" y="4531975"/>
            <a:ext cx="392430" cy="3810"/>
          </a:xfrm>
          <a:custGeom>
            <a:avLst/>
            <a:gdLst>
              <a:gd name="connsiteX0" fmla="*/ 0 w 392430"/>
              <a:gd name="connsiteY0" fmla="*/ 0 h 3810"/>
              <a:gd name="connsiteX1" fmla="*/ 392430 w 392430"/>
              <a:gd name="connsiteY1" fmla="*/ 3810 h 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2430" h="3810">
                <a:moveTo>
                  <a:pt x="0" y="0"/>
                </a:moveTo>
                <a:lnTo>
                  <a:pt x="392430" y="3810"/>
                </a:ln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eform 90"/>
          <p:cNvSpPr/>
          <p:nvPr/>
        </p:nvSpPr>
        <p:spPr>
          <a:xfrm>
            <a:off x="5850092" y="4825345"/>
            <a:ext cx="392430" cy="3810"/>
          </a:xfrm>
          <a:custGeom>
            <a:avLst/>
            <a:gdLst>
              <a:gd name="connsiteX0" fmla="*/ 0 w 392430"/>
              <a:gd name="connsiteY0" fmla="*/ 0 h 3810"/>
              <a:gd name="connsiteX1" fmla="*/ 392430 w 392430"/>
              <a:gd name="connsiteY1" fmla="*/ 3810 h 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2430" h="3810">
                <a:moveTo>
                  <a:pt x="0" y="0"/>
                </a:moveTo>
                <a:lnTo>
                  <a:pt x="392430" y="3810"/>
                </a:ln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/>
          <p:cNvSpPr/>
          <p:nvPr/>
        </p:nvSpPr>
        <p:spPr>
          <a:xfrm>
            <a:off x="3125331" y="2370301"/>
            <a:ext cx="4158916" cy="2815390"/>
          </a:xfrm>
          <a:custGeom>
            <a:avLst/>
            <a:gdLst>
              <a:gd name="connsiteX0" fmla="*/ 0 w 4158916"/>
              <a:gd name="connsiteY0" fmla="*/ 2815390 h 2815390"/>
              <a:gd name="connsiteX1" fmla="*/ 172453 w 4158916"/>
              <a:gd name="connsiteY1" fmla="*/ 2815390 h 2815390"/>
              <a:gd name="connsiteX2" fmla="*/ 240632 w 4158916"/>
              <a:gd name="connsiteY2" fmla="*/ 1291390 h 2815390"/>
              <a:gd name="connsiteX3" fmla="*/ 360948 w 4158916"/>
              <a:gd name="connsiteY3" fmla="*/ 1291390 h 2815390"/>
              <a:gd name="connsiteX4" fmla="*/ 417095 w 4158916"/>
              <a:gd name="connsiteY4" fmla="*/ 1195137 h 2815390"/>
              <a:gd name="connsiteX5" fmla="*/ 661737 w 4158916"/>
              <a:gd name="connsiteY5" fmla="*/ 1102895 h 2815390"/>
              <a:gd name="connsiteX6" fmla="*/ 725905 w 4158916"/>
              <a:gd name="connsiteY6" fmla="*/ 1006642 h 2815390"/>
              <a:gd name="connsiteX7" fmla="*/ 854242 w 4158916"/>
              <a:gd name="connsiteY7" fmla="*/ 950495 h 2815390"/>
              <a:gd name="connsiteX8" fmla="*/ 922421 w 4158916"/>
              <a:gd name="connsiteY8" fmla="*/ 946485 h 2815390"/>
              <a:gd name="connsiteX9" fmla="*/ 1026695 w 4158916"/>
              <a:gd name="connsiteY9" fmla="*/ 794085 h 2815390"/>
              <a:gd name="connsiteX10" fmla="*/ 1094874 w 4158916"/>
              <a:gd name="connsiteY10" fmla="*/ 778042 h 2815390"/>
              <a:gd name="connsiteX11" fmla="*/ 1159042 w 4158916"/>
              <a:gd name="connsiteY11" fmla="*/ 601579 h 2815390"/>
              <a:gd name="connsiteX12" fmla="*/ 1215190 w 4158916"/>
              <a:gd name="connsiteY12" fmla="*/ 589548 h 2815390"/>
              <a:gd name="connsiteX13" fmla="*/ 1279358 w 4158916"/>
              <a:gd name="connsiteY13" fmla="*/ 481263 h 2815390"/>
              <a:gd name="connsiteX14" fmla="*/ 1351548 w 4158916"/>
              <a:gd name="connsiteY14" fmla="*/ 749969 h 2815390"/>
              <a:gd name="connsiteX15" fmla="*/ 1463842 w 4158916"/>
              <a:gd name="connsiteY15" fmla="*/ 725906 h 2815390"/>
              <a:gd name="connsiteX16" fmla="*/ 1519990 w 4158916"/>
              <a:gd name="connsiteY16" fmla="*/ 725906 h 2815390"/>
              <a:gd name="connsiteX17" fmla="*/ 1588169 w 4158916"/>
              <a:gd name="connsiteY17" fmla="*/ 505327 h 2815390"/>
              <a:gd name="connsiteX18" fmla="*/ 1688432 w 4158916"/>
              <a:gd name="connsiteY18" fmla="*/ 453190 h 2815390"/>
              <a:gd name="connsiteX19" fmla="*/ 1764632 w 4158916"/>
              <a:gd name="connsiteY19" fmla="*/ 296779 h 2815390"/>
              <a:gd name="connsiteX20" fmla="*/ 1824790 w 4158916"/>
              <a:gd name="connsiteY20" fmla="*/ 405063 h 2815390"/>
              <a:gd name="connsiteX21" fmla="*/ 1880937 w 4158916"/>
              <a:gd name="connsiteY21" fmla="*/ 381000 h 2815390"/>
              <a:gd name="connsiteX22" fmla="*/ 2017295 w 4158916"/>
              <a:gd name="connsiteY22" fmla="*/ 473242 h 2815390"/>
              <a:gd name="connsiteX23" fmla="*/ 2081463 w 4158916"/>
              <a:gd name="connsiteY23" fmla="*/ 473242 h 2815390"/>
              <a:gd name="connsiteX24" fmla="*/ 2141621 w 4158916"/>
              <a:gd name="connsiteY24" fmla="*/ 348916 h 2815390"/>
              <a:gd name="connsiteX25" fmla="*/ 2261937 w 4158916"/>
              <a:gd name="connsiteY25" fmla="*/ 292769 h 2815390"/>
              <a:gd name="connsiteX26" fmla="*/ 2326105 w 4158916"/>
              <a:gd name="connsiteY26" fmla="*/ 284748 h 2815390"/>
              <a:gd name="connsiteX27" fmla="*/ 2386263 w 4158916"/>
              <a:gd name="connsiteY27" fmla="*/ 196516 h 2815390"/>
              <a:gd name="connsiteX28" fmla="*/ 2442411 w 4158916"/>
              <a:gd name="connsiteY28" fmla="*/ 192506 h 2815390"/>
              <a:gd name="connsiteX29" fmla="*/ 2506579 w 4158916"/>
              <a:gd name="connsiteY29" fmla="*/ 132348 h 2815390"/>
              <a:gd name="connsiteX30" fmla="*/ 2566737 w 4158916"/>
              <a:gd name="connsiteY30" fmla="*/ 401053 h 2815390"/>
              <a:gd name="connsiteX31" fmla="*/ 2667000 w 4158916"/>
              <a:gd name="connsiteY31" fmla="*/ 300790 h 2815390"/>
              <a:gd name="connsiteX32" fmla="*/ 2755232 w 4158916"/>
              <a:gd name="connsiteY32" fmla="*/ 104274 h 2815390"/>
              <a:gd name="connsiteX33" fmla="*/ 2807369 w 4158916"/>
              <a:gd name="connsiteY33" fmla="*/ 100263 h 2815390"/>
              <a:gd name="connsiteX34" fmla="*/ 2879558 w 4158916"/>
              <a:gd name="connsiteY34" fmla="*/ 248653 h 2815390"/>
              <a:gd name="connsiteX35" fmla="*/ 2995863 w 4158916"/>
              <a:gd name="connsiteY35" fmla="*/ 256674 h 2815390"/>
              <a:gd name="connsiteX36" fmla="*/ 3108158 w 4158916"/>
              <a:gd name="connsiteY36" fmla="*/ 200527 h 2815390"/>
              <a:gd name="connsiteX37" fmla="*/ 3172326 w 4158916"/>
              <a:gd name="connsiteY37" fmla="*/ 192506 h 2815390"/>
              <a:gd name="connsiteX38" fmla="*/ 3260558 w 4158916"/>
              <a:gd name="connsiteY38" fmla="*/ 156411 h 2815390"/>
              <a:gd name="connsiteX39" fmla="*/ 3300663 w 4158916"/>
              <a:gd name="connsiteY39" fmla="*/ 164432 h 2815390"/>
              <a:gd name="connsiteX40" fmla="*/ 3344779 w 4158916"/>
              <a:gd name="connsiteY40" fmla="*/ 140369 h 2815390"/>
              <a:gd name="connsiteX41" fmla="*/ 3429000 w 4158916"/>
              <a:gd name="connsiteY41" fmla="*/ 132348 h 2815390"/>
              <a:gd name="connsiteX42" fmla="*/ 3485148 w 4158916"/>
              <a:gd name="connsiteY42" fmla="*/ 72190 h 2815390"/>
              <a:gd name="connsiteX43" fmla="*/ 3537284 w 4158916"/>
              <a:gd name="connsiteY43" fmla="*/ 68179 h 2815390"/>
              <a:gd name="connsiteX44" fmla="*/ 3601453 w 4158916"/>
              <a:gd name="connsiteY44" fmla="*/ 12032 h 2815390"/>
              <a:gd name="connsiteX45" fmla="*/ 3677653 w 4158916"/>
              <a:gd name="connsiteY45" fmla="*/ 0 h 2815390"/>
              <a:gd name="connsiteX46" fmla="*/ 3785937 w 4158916"/>
              <a:gd name="connsiteY46" fmla="*/ 28074 h 2815390"/>
              <a:gd name="connsiteX47" fmla="*/ 3842084 w 4158916"/>
              <a:gd name="connsiteY47" fmla="*/ 80211 h 2815390"/>
              <a:gd name="connsiteX48" fmla="*/ 3978442 w 4158916"/>
              <a:gd name="connsiteY48" fmla="*/ 100263 h 2815390"/>
              <a:gd name="connsiteX49" fmla="*/ 4038600 w 4158916"/>
              <a:gd name="connsiteY49" fmla="*/ 72190 h 2815390"/>
              <a:gd name="connsiteX50" fmla="*/ 4158916 w 4158916"/>
              <a:gd name="connsiteY50" fmla="*/ 72190 h 2815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158916" h="2815390">
                <a:moveTo>
                  <a:pt x="0" y="2815390"/>
                </a:moveTo>
                <a:lnTo>
                  <a:pt x="172453" y="2815390"/>
                </a:lnTo>
                <a:lnTo>
                  <a:pt x="240632" y="1291390"/>
                </a:lnTo>
                <a:lnTo>
                  <a:pt x="360948" y="1291390"/>
                </a:lnTo>
                <a:lnTo>
                  <a:pt x="417095" y="1195137"/>
                </a:lnTo>
                <a:lnTo>
                  <a:pt x="661737" y="1102895"/>
                </a:lnTo>
                <a:lnTo>
                  <a:pt x="725905" y="1006642"/>
                </a:lnTo>
                <a:lnTo>
                  <a:pt x="854242" y="950495"/>
                </a:lnTo>
                <a:lnTo>
                  <a:pt x="922421" y="946485"/>
                </a:lnTo>
                <a:lnTo>
                  <a:pt x="1026695" y="794085"/>
                </a:lnTo>
                <a:lnTo>
                  <a:pt x="1094874" y="778042"/>
                </a:lnTo>
                <a:lnTo>
                  <a:pt x="1159042" y="601579"/>
                </a:lnTo>
                <a:lnTo>
                  <a:pt x="1215190" y="589548"/>
                </a:lnTo>
                <a:lnTo>
                  <a:pt x="1279358" y="481263"/>
                </a:lnTo>
                <a:lnTo>
                  <a:pt x="1351548" y="749969"/>
                </a:lnTo>
                <a:lnTo>
                  <a:pt x="1463842" y="725906"/>
                </a:lnTo>
                <a:lnTo>
                  <a:pt x="1519990" y="725906"/>
                </a:lnTo>
                <a:lnTo>
                  <a:pt x="1588169" y="505327"/>
                </a:lnTo>
                <a:lnTo>
                  <a:pt x="1688432" y="453190"/>
                </a:lnTo>
                <a:lnTo>
                  <a:pt x="1764632" y="296779"/>
                </a:lnTo>
                <a:lnTo>
                  <a:pt x="1824790" y="405063"/>
                </a:lnTo>
                <a:lnTo>
                  <a:pt x="1880937" y="381000"/>
                </a:lnTo>
                <a:lnTo>
                  <a:pt x="2017295" y="473242"/>
                </a:lnTo>
                <a:lnTo>
                  <a:pt x="2081463" y="473242"/>
                </a:lnTo>
                <a:lnTo>
                  <a:pt x="2141621" y="348916"/>
                </a:lnTo>
                <a:lnTo>
                  <a:pt x="2261937" y="292769"/>
                </a:lnTo>
                <a:lnTo>
                  <a:pt x="2326105" y="284748"/>
                </a:lnTo>
                <a:lnTo>
                  <a:pt x="2386263" y="196516"/>
                </a:lnTo>
                <a:lnTo>
                  <a:pt x="2442411" y="192506"/>
                </a:lnTo>
                <a:lnTo>
                  <a:pt x="2506579" y="132348"/>
                </a:lnTo>
                <a:lnTo>
                  <a:pt x="2566737" y="401053"/>
                </a:lnTo>
                <a:lnTo>
                  <a:pt x="2667000" y="300790"/>
                </a:lnTo>
                <a:lnTo>
                  <a:pt x="2755232" y="104274"/>
                </a:lnTo>
                <a:lnTo>
                  <a:pt x="2807369" y="100263"/>
                </a:lnTo>
                <a:lnTo>
                  <a:pt x="2879558" y="248653"/>
                </a:lnTo>
                <a:lnTo>
                  <a:pt x="2995863" y="256674"/>
                </a:lnTo>
                <a:lnTo>
                  <a:pt x="3108158" y="200527"/>
                </a:lnTo>
                <a:lnTo>
                  <a:pt x="3172326" y="192506"/>
                </a:lnTo>
                <a:lnTo>
                  <a:pt x="3260558" y="156411"/>
                </a:lnTo>
                <a:lnTo>
                  <a:pt x="3300663" y="164432"/>
                </a:lnTo>
                <a:lnTo>
                  <a:pt x="3344779" y="140369"/>
                </a:lnTo>
                <a:lnTo>
                  <a:pt x="3429000" y="132348"/>
                </a:lnTo>
                <a:lnTo>
                  <a:pt x="3485148" y="72190"/>
                </a:lnTo>
                <a:lnTo>
                  <a:pt x="3537284" y="68179"/>
                </a:lnTo>
                <a:lnTo>
                  <a:pt x="3601453" y="12032"/>
                </a:lnTo>
                <a:lnTo>
                  <a:pt x="3677653" y="0"/>
                </a:lnTo>
                <a:lnTo>
                  <a:pt x="3785937" y="28074"/>
                </a:lnTo>
                <a:lnTo>
                  <a:pt x="3842084" y="80211"/>
                </a:lnTo>
                <a:lnTo>
                  <a:pt x="3978442" y="100263"/>
                </a:lnTo>
                <a:lnTo>
                  <a:pt x="4038600" y="72190"/>
                </a:lnTo>
                <a:lnTo>
                  <a:pt x="4158916" y="72190"/>
                </a:ln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reeform 92"/>
          <p:cNvSpPr/>
          <p:nvPr/>
        </p:nvSpPr>
        <p:spPr>
          <a:xfrm>
            <a:off x="3125331" y="2314154"/>
            <a:ext cx="4162926" cy="2879558"/>
          </a:xfrm>
          <a:custGeom>
            <a:avLst/>
            <a:gdLst>
              <a:gd name="connsiteX0" fmla="*/ 0 w 4162926"/>
              <a:gd name="connsiteY0" fmla="*/ 2879558 h 2879558"/>
              <a:gd name="connsiteX1" fmla="*/ 296779 w 4162926"/>
              <a:gd name="connsiteY1" fmla="*/ 2875547 h 2879558"/>
              <a:gd name="connsiteX2" fmla="*/ 356937 w 4162926"/>
              <a:gd name="connsiteY2" fmla="*/ 1343526 h 2879558"/>
              <a:gd name="connsiteX3" fmla="*/ 846221 w 4162926"/>
              <a:gd name="connsiteY3" fmla="*/ 1343526 h 2879558"/>
              <a:gd name="connsiteX4" fmla="*/ 910390 w 4162926"/>
              <a:gd name="connsiteY4" fmla="*/ 1251284 h 2879558"/>
              <a:gd name="connsiteX5" fmla="*/ 970548 w 4162926"/>
              <a:gd name="connsiteY5" fmla="*/ 1251284 h 2879558"/>
              <a:gd name="connsiteX6" fmla="*/ 1030705 w 4162926"/>
              <a:gd name="connsiteY6" fmla="*/ 1187116 h 2879558"/>
              <a:gd name="connsiteX7" fmla="*/ 1102895 w 4162926"/>
              <a:gd name="connsiteY7" fmla="*/ 1191126 h 2879558"/>
              <a:gd name="connsiteX8" fmla="*/ 1155032 w 4162926"/>
              <a:gd name="connsiteY8" fmla="*/ 1066800 h 2879558"/>
              <a:gd name="connsiteX9" fmla="*/ 1195137 w 4162926"/>
              <a:gd name="connsiteY9" fmla="*/ 1066800 h 2879558"/>
              <a:gd name="connsiteX10" fmla="*/ 1343526 w 4162926"/>
              <a:gd name="connsiteY10" fmla="*/ 1002632 h 2879558"/>
              <a:gd name="connsiteX11" fmla="*/ 1471863 w 4162926"/>
              <a:gd name="connsiteY11" fmla="*/ 994610 h 2879558"/>
              <a:gd name="connsiteX12" fmla="*/ 1524000 w 4162926"/>
              <a:gd name="connsiteY12" fmla="*/ 818147 h 2879558"/>
              <a:gd name="connsiteX13" fmla="*/ 1888958 w 4162926"/>
              <a:gd name="connsiteY13" fmla="*/ 818147 h 2879558"/>
              <a:gd name="connsiteX14" fmla="*/ 2009274 w 4162926"/>
              <a:gd name="connsiteY14" fmla="*/ 689810 h 2879558"/>
              <a:gd name="connsiteX15" fmla="*/ 2077453 w 4162926"/>
              <a:gd name="connsiteY15" fmla="*/ 689810 h 2879558"/>
              <a:gd name="connsiteX16" fmla="*/ 2133600 w 4162926"/>
              <a:gd name="connsiteY16" fmla="*/ 533400 h 2879558"/>
              <a:gd name="connsiteX17" fmla="*/ 2430379 w 4162926"/>
              <a:gd name="connsiteY17" fmla="*/ 533400 h 2879558"/>
              <a:gd name="connsiteX18" fmla="*/ 2506579 w 4162926"/>
              <a:gd name="connsiteY18" fmla="*/ 509337 h 2879558"/>
              <a:gd name="connsiteX19" fmla="*/ 2558716 w 4162926"/>
              <a:gd name="connsiteY19" fmla="*/ 372979 h 2879558"/>
              <a:gd name="connsiteX20" fmla="*/ 2743200 w 4162926"/>
              <a:gd name="connsiteY20" fmla="*/ 372979 h 2879558"/>
              <a:gd name="connsiteX21" fmla="*/ 2807369 w 4162926"/>
              <a:gd name="connsiteY21" fmla="*/ 352926 h 2879558"/>
              <a:gd name="connsiteX22" fmla="*/ 2927684 w 4162926"/>
              <a:gd name="connsiteY22" fmla="*/ 348916 h 2879558"/>
              <a:gd name="connsiteX23" fmla="*/ 3060032 w 4162926"/>
              <a:gd name="connsiteY23" fmla="*/ 244642 h 2879558"/>
              <a:gd name="connsiteX24" fmla="*/ 3260558 w 4162926"/>
              <a:gd name="connsiteY24" fmla="*/ 252663 h 2879558"/>
              <a:gd name="connsiteX25" fmla="*/ 3304674 w 4162926"/>
              <a:gd name="connsiteY25" fmla="*/ 152400 h 2879558"/>
              <a:gd name="connsiteX26" fmla="*/ 3537284 w 4162926"/>
              <a:gd name="connsiteY26" fmla="*/ 156410 h 2879558"/>
              <a:gd name="connsiteX27" fmla="*/ 3593432 w 4162926"/>
              <a:gd name="connsiteY27" fmla="*/ 96253 h 2879558"/>
              <a:gd name="connsiteX28" fmla="*/ 3685674 w 4162926"/>
              <a:gd name="connsiteY28" fmla="*/ 96253 h 2879558"/>
              <a:gd name="connsiteX29" fmla="*/ 3789948 w 4162926"/>
              <a:gd name="connsiteY29" fmla="*/ 52137 h 2879558"/>
              <a:gd name="connsiteX30" fmla="*/ 3858126 w 4162926"/>
              <a:gd name="connsiteY30" fmla="*/ 72189 h 2879558"/>
              <a:gd name="connsiteX31" fmla="*/ 3930316 w 4162926"/>
              <a:gd name="connsiteY31" fmla="*/ 32084 h 2879558"/>
              <a:gd name="connsiteX32" fmla="*/ 4090737 w 4162926"/>
              <a:gd name="connsiteY32" fmla="*/ 28074 h 2879558"/>
              <a:gd name="connsiteX33" fmla="*/ 4162926 w 4162926"/>
              <a:gd name="connsiteY33" fmla="*/ 0 h 2879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4162926" h="2879558">
                <a:moveTo>
                  <a:pt x="0" y="2879558"/>
                </a:moveTo>
                <a:lnTo>
                  <a:pt x="296779" y="2875547"/>
                </a:lnTo>
                <a:lnTo>
                  <a:pt x="356937" y="1343526"/>
                </a:lnTo>
                <a:lnTo>
                  <a:pt x="846221" y="1343526"/>
                </a:lnTo>
                <a:lnTo>
                  <a:pt x="910390" y="1251284"/>
                </a:lnTo>
                <a:lnTo>
                  <a:pt x="970548" y="1251284"/>
                </a:lnTo>
                <a:lnTo>
                  <a:pt x="1030705" y="1187116"/>
                </a:lnTo>
                <a:lnTo>
                  <a:pt x="1102895" y="1191126"/>
                </a:lnTo>
                <a:lnTo>
                  <a:pt x="1155032" y="1066800"/>
                </a:lnTo>
                <a:lnTo>
                  <a:pt x="1195137" y="1066800"/>
                </a:lnTo>
                <a:lnTo>
                  <a:pt x="1343526" y="1002632"/>
                </a:lnTo>
                <a:lnTo>
                  <a:pt x="1471863" y="994610"/>
                </a:lnTo>
                <a:lnTo>
                  <a:pt x="1524000" y="818147"/>
                </a:lnTo>
                <a:lnTo>
                  <a:pt x="1888958" y="818147"/>
                </a:lnTo>
                <a:lnTo>
                  <a:pt x="2009274" y="689810"/>
                </a:lnTo>
                <a:lnTo>
                  <a:pt x="2077453" y="689810"/>
                </a:lnTo>
                <a:lnTo>
                  <a:pt x="2133600" y="533400"/>
                </a:lnTo>
                <a:lnTo>
                  <a:pt x="2430379" y="533400"/>
                </a:lnTo>
                <a:lnTo>
                  <a:pt x="2506579" y="509337"/>
                </a:lnTo>
                <a:lnTo>
                  <a:pt x="2558716" y="372979"/>
                </a:lnTo>
                <a:lnTo>
                  <a:pt x="2743200" y="372979"/>
                </a:lnTo>
                <a:lnTo>
                  <a:pt x="2807369" y="352926"/>
                </a:lnTo>
                <a:lnTo>
                  <a:pt x="2927684" y="348916"/>
                </a:lnTo>
                <a:lnTo>
                  <a:pt x="3060032" y="244642"/>
                </a:lnTo>
                <a:lnTo>
                  <a:pt x="3260558" y="252663"/>
                </a:lnTo>
                <a:lnTo>
                  <a:pt x="3304674" y="152400"/>
                </a:lnTo>
                <a:lnTo>
                  <a:pt x="3537284" y="156410"/>
                </a:lnTo>
                <a:lnTo>
                  <a:pt x="3593432" y="96253"/>
                </a:lnTo>
                <a:lnTo>
                  <a:pt x="3685674" y="96253"/>
                </a:lnTo>
                <a:lnTo>
                  <a:pt x="3789948" y="52137"/>
                </a:lnTo>
                <a:lnTo>
                  <a:pt x="3858126" y="72189"/>
                </a:lnTo>
                <a:lnTo>
                  <a:pt x="3930316" y="32084"/>
                </a:lnTo>
                <a:lnTo>
                  <a:pt x="4090737" y="28074"/>
                </a:lnTo>
                <a:lnTo>
                  <a:pt x="4162926" y="0"/>
                </a:ln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Rectangle 93"/>
          <p:cNvSpPr/>
          <p:nvPr/>
        </p:nvSpPr>
        <p:spPr>
          <a:xfrm>
            <a:off x="5824597" y="2802195"/>
            <a:ext cx="4868646" cy="39465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Rectangle 94"/>
          <p:cNvSpPr/>
          <p:nvPr/>
        </p:nvSpPr>
        <p:spPr>
          <a:xfrm>
            <a:off x="6443364" y="3046410"/>
            <a:ext cx="4168140" cy="31203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/>
          <p:cNvSpPr/>
          <p:nvPr/>
        </p:nvSpPr>
        <p:spPr>
          <a:xfrm>
            <a:off x="9110364" y="5328600"/>
            <a:ext cx="1303020" cy="6553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7" name="Straight Connector 96"/>
          <p:cNvCxnSpPr/>
          <p:nvPr/>
        </p:nvCxnSpPr>
        <p:spPr>
          <a:xfrm rot="5400000" flipH="1">
            <a:off x="6880024" y="3095902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rot="5400000" flipH="1">
            <a:off x="7493434" y="3095902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rot="5400000" flipH="1">
            <a:off x="8099224" y="3095902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rot="5400000" flipH="1">
            <a:off x="8716444" y="3092092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rot="5400000" flipH="1">
            <a:off x="9326044" y="3095902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/>
          <p:nvPr/>
        </p:nvCxnSpPr>
        <p:spPr>
          <a:xfrm rot="5400000" flipH="1">
            <a:off x="9939454" y="3095902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/>
          <p:nvPr/>
        </p:nvCxnSpPr>
        <p:spPr>
          <a:xfrm rot="5400000" flipH="1">
            <a:off x="6880024" y="6117232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/>
          <p:cNvCxnSpPr/>
          <p:nvPr/>
        </p:nvCxnSpPr>
        <p:spPr>
          <a:xfrm rot="5400000" flipH="1">
            <a:off x="7493434" y="6117232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/>
          <p:cNvCxnSpPr/>
          <p:nvPr/>
        </p:nvCxnSpPr>
        <p:spPr>
          <a:xfrm rot="5400000" flipH="1">
            <a:off x="8099224" y="6117232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/>
          <p:cNvCxnSpPr/>
          <p:nvPr/>
        </p:nvCxnSpPr>
        <p:spPr>
          <a:xfrm rot="5400000" flipH="1">
            <a:off x="8716444" y="6113422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/>
          <p:cNvCxnSpPr/>
          <p:nvPr/>
        </p:nvCxnSpPr>
        <p:spPr>
          <a:xfrm rot="5400000" flipH="1">
            <a:off x="9326044" y="6117232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/>
          <p:nvPr/>
        </p:nvCxnSpPr>
        <p:spPr>
          <a:xfrm rot="5400000" flipH="1">
            <a:off x="9939454" y="6117232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/>
          <p:nvPr/>
        </p:nvCxnSpPr>
        <p:spPr>
          <a:xfrm flipH="1">
            <a:off x="6441874" y="3661880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/>
          <p:nvPr/>
        </p:nvCxnSpPr>
        <p:spPr>
          <a:xfrm flipH="1">
            <a:off x="6441874" y="4290530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/>
          <p:nvPr/>
        </p:nvCxnSpPr>
        <p:spPr>
          <a:xfrm flipH="1">
            <a:off x="6438064" y="4915370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flipH="1">
            <a:off x="6441874" y="5536400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flipH="1">
            <a:off x="10507144" y="5536400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flipH="1">
            <a:off x="10510954" y="4911560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flipH="1">
            <a:off x="10507144" y="4286720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/>
          <p:nvPr/>
        </p:nvCxnSpPr>
        <p:spPr>
          <a:xfrm flipH="1">
            <a:off x="10507144" y="3661880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TextBox 116"/>
          <p:cNvSpPr txBox="1"/>
          <p:nvPr/>
        </p:nvSpPr>
        <p:spPr>
          <a:xfrm>
            <a:off x="8057593" y="2702348"/>
            <a:ext cx="93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Home C</a:t>
            </a:r>
            <a:endParaRPr lang="en-US" b="1" dirty="0"/>
          </a:p>
        </p:txBody>
      </p:sp>
      <p:sp>
        <p:nvSpPr>
          <p:cNvPr id="118" name="TextBox 117"/>
          <p:cNvSpPr txBox="1"/>
          <p:nvPr/>
        </p:nvSpPr>
        <p:spPr>
          <a:xfrm>
            <a:off x="9535616" y="5328525"/>
            <a:ext cx="5357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LSE</a:t>
            </a:r>
            <a:endParaRPr lang="en-US" sz="2000" dirty="0"/>
          </a:p>
        </p:txBody>
      </p:sp>
      <p:sp>
        <p:nvSpPr>
          <p:cNvPr id="119" name="TextBox 118"/>
          <p:cNvSpPr txBox="1"/>
          <p:nvPr/>
        </p:nvSpPr>
        <p:spPr>
          <a:xfrm>
            <a:off x="9541865" y="5608545"/>
            <a:ext cx="9351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Society</a:t>
            </a:r>
            <a:endParaRPr 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/>
              <p:cNvSpPr txBox="1"/>
              <p:nvPr/>
            </p:nvSpPr>
            <p:spPr>
              <a:xfrm rot="16200000">
                <a:off x="5391164" y="4368480"/>
                <a:ext cx="11210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Optimal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0" name="TextBox 1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391164" y="4368480"/>
                <a:ext cx="1121013" cy="369332"/>
              </a:xfrm>
              <a:prstGeom prst="rect">
                <a:avLst/>
              </a:prstGeom>
              <a:blipFill rotWithShape="0">
                <a:blip r:embed="rId4"/>
                <a:stretch>
                  <a:fillRect l="-8197" r="-2459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1" name="TextBox 120"/>
          <p:cNvSpPr txBox="1"/>
          <p:nvPr/>
        </p:nvSpPr>
        <p:spPr>
          <a:xfrm>
            <a:off x="10396778" y="618204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80</a:t>
            </a:r>
            <a:endParaRPr lang="en-US" dirty="0"/>
          </a:p>
        </p:txBody>
      </p:sp>
      <p:sp>
        <p:nvSpPr>
          <p:cNvPr id="122" name="TextBox 121"/>
          <p:cNvSpPr txBox="1"/>
          <p:nvPr/>
        </p:nvSpPr>
        <p:spPr>
          <a:xfrm>
            <a:off x="9779595" y="618196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</a:t>
            </a:r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23" name="TextBox 122"/>
          <p:cNvSpPr txBox="1"/>
          <p:nvPr/>
        </p:nvSpPr>
        <p:spPr>
          <a:xfrm>
            <a:off x="9166185" y="618196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60</a:t>
            </a:r>
            <a:endParaRPr lang="en-US" dirty="0"/>
          </a:p>
        </p:txBody>
      </p:sp>
      <p:sp>
        <p:nvSpPr>
          <p:cNvPr id="124" name="TextBox 123"/>
          <p:cNvSpPr txBox="1"/>
          <p:nvPr/>
        </p:nvSpPr>
        <p:spPr>
          <a:xfrm>
            <a:off x="8556585" y="61939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25" name="TextBox 124"/>
          <p:cNvSpPr txBox="1"/>
          <p:nvPr/>
        </p:nvSpPr>
        <p:spPr>
          <a:xfrm>
            <a:off x="7946985" y="6193912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40</a:t>
            </a:r>
            <a:endParaRPr lang="en-US" dirty="0"/>
          </a:p>
        </p:txBody>
      </p:sp>
      <p:sp>
        <p:nvSpPr>
          <p:cNvPr id="126" name="TextBox 125"/>
          <p:cNvSpPr txBox="1"/>
          <p:nvPr/>
        </p:nvSpPr>
        <p:spPr>
          <a:xfrm>
            <a:off x="7337385" y="618196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127" name="TextBox 126"/>
          <p:cNvSpPr txBox="1"/>
          <p:nvPr/>
        </p:nvSpPr>
        <p:spPr>
          <a:xfrm>
            <a:off x="6722089" y="6181966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128" name="TextBox 127"/>
          <p:cNvSpPr txBox="1"/>
          <p:nvPr/>
        </p:nvSpPr>
        <p:spPr>
          <a:xfrm>
            <a:off x="5987918" y="536725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</a:t>
            </a:r>
            <a:endParaRPr lang="en-US" dirty="0"/>
          </a:p>
        </p:txBody>
      </p:sp>
      <p:sp>
        <p:nvSpPr>
          <p:cNvPr id="129" name="TextBox 128"/>
          <p:cNvSpPr txBox="1"/>
          <p:nvPr/>
        </p:nvSpPr>
        <p:spPr>
          <a:xfrm>
            <a:off x="5992867" y="474319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0.4</a:t>
            </a:r>
            <a:endParaRPr lang="en-US" dirty="0"/>
          </a:p>
        </p:txBody>
      </p:sp>
      <p:sp>
        <p:nvSpPr>
          <p:cNvPr id="130" name="TextBox 129"/>
          <p:cNvSpPr txBox="1"/>
          <p:nvPr/>
        </p:nvSpPr>
        <p:spPr>
          <a:xfrm>
            <a:off x="5987918" y="4107770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0.6</a:t>
            </a:r>
            <a:endParaRPr lang="en-US" dirty="0"/>
          </a:p>
        </p:txBody>
      </p:sp>
      <p:sp>
        <p:nvSpPr>
          <p:cNvPr id="131" name="TextBox 130"/>
          <p:cNvSpPr txBox="1"/>
          <p:nvPr/>
        </p:nvSpPr>
        <p:spPr>
          <a:xfrm>
            <a:off x="5987918" y="348742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0.8</a:t>
            </a:r>
            <a:endParaRPr lang="en-US" dirty="0"/>
          </a:p>
        </p:txBody>
      </p:sp>
      <p:sp>
        <p:nvSpPr>
          <p:cNvPr id="132" name="TextBox 131"/>
          <p:cNvSpPr txBox="1"/>
          <p:nvPr/>
        </p:nvSpPr>
        <p:spPr>
          <a:xfrm>
            <a:off x="6160114" y="28725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7628104" y="6463833"/>
            <a:ext cx="1845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Desired DR (kWh)</a:t>
            </a:r>
            <a:endParaRPr lang="en-US" dirty="0"/>
          </a:p>
        </p:txBody>
      </p:sp>
      <p:sp>
        <p:nvSpPr>
          <p:cNvPr id="134" name="Freeform 133"/>
          <p:cNvSpPr/>
          <p:nvPr/>
        </p:nvSpPr>
        <p:spPr>
          <a:xfrm>
            <a:off x="9175134" y="5511480"/>
            <a:ext cx="392430" cy="3810"/>
          </a:xfrm>
          <a:custGeom>
            <a:avLst/>
            <a:gdLst>
              <a:gd name="connsiteX0" fmla="*/ 0 w 392430"/>
              <a:gd name="connsiteY0" fmla="*/ 0 h 3810"/>
              <a:gd name="connsiteX1" fmla="*/ 392430 w 392430"/>
              <a:gd name="connsiteY1" fmla="*/ 3810 h 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2430" h="3810">
                <a:moveTo>
                  <a:pt x="0" y="0"/>
                </a:moveTo>
                <a:lnTo>
                  <a:pt x="392430" y="3810"/>
                </a:ln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Freeform 134"/>
          <p:cNvSpPr/>
          <p:nvPr/>
        </p:nvSpPr>
        <p:spPr>
          <a:xfrm>
            <a:off x="9178944" y="5804850"/>
            <a:ext cx="392430" cy="3810"/>
          </a:xfrm>
          <a:custGeom>
            <a:avLst/>
            <a:gdLst>
              <a:gd name="connsiteX0" fmla="*/ 0 w 392430"/>
              <a:gd name="connsiteY0" fmla="*/ 0 h 3810"/>
              <a:gd name="connsiteX1" fmla="*/ 392430 w 392430"/>
              <a:gd name="connsiteY1" fmla="*/ 3810 h 3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2430" h="3810">
                <a:moveTo>
                  <a:pt x="0" y="0"/>
                </a:moveTo>
                <a:lnTo>
                  <a:pt x="392430" y="3810"/>
                </a:ln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Freeform 135"/>
          <p:cNvSpPr/>
          <p:nvPr/>
        </p:nvSpPr>
        <p:spPr>
          <a:xfrm>
            <a:off x="6441550" y="3195000"/>
            <a:ext cx="4149090" cy="929640"/>
          </a:xfrm>
          <a:custGeom>
            <a:avLst/>
            <a:gdLst>
              <a:gd name="connsiteX0" fmla="*/ 0 w 4149090"/>
              <a:gd name="connsiteY0" fmla="*/ 929640 h 929640"/>
              <a:gd name="connsiteX1" fmla="*/ 114300 w 4149090"/>
              <a:gd name="connsiteY1" fmla="*/ 887730 h 929640"/>
              <a:gd name="connsiteX2" fmla="*/ 194310 w 4149090"/>
              <a:gd name="connsiteY2" fmla="*/ 819150 h 929640"/>
              <a:gd name="connsiteX3" fmla="*/ 255270 w 4149090"/>
              <a:gd name="connsiteY3" fmla="*/ 853440 h 929640"/>
              <a:gd name="connsiteX4" fmla="*/ 373380 w 4149090"/>
              <a:gd name="connsiteY4" fmla="*/ 731520 h 929640"/>
              <a:gd name="connsiteX5" fmla="*/ 434340 w 4149090"/>
              <a:gd name="connsiteY5" fmla="*/ 750570 h 929640"/>
              <a:gd name="connsiteX6" fmla="*/ 662940 w 4149090"/>
              <a:gd name="connsiteY6" fmla="*/ 693420 h 929640"/>
              <a:gd name="connsiteX7" fmla="*/ 742950 w 4149090"/>
              <a:gd name="connsiteY7" fmla="*/ 662940 h 929640"/>
              <a:gd name="connsiteX8" fmla="*/ 864870 w 4149090"/>
              <a:gd name="connsiteY8" fmla="*/ 742950 h 929640"/>
              <a:gd name="connsiteX9" fmla="*/ 925830 w 4149090"/>
              <a:gd name="connsiteY9" fmla="*/ 628650 h 929640"/>
              <a:gd name="connsiteX10" fmla="*/ 979170 w 4149090"/>
              <a:gd name="connsiteY10" fmla="*/ 575310 h 929640"/>
              <a:gd name="connsiteX11" fmla="*/ 1051560 w 4149090"/>
              <a:gd name="connsiteY11" fmla="*/ 651510 h 929640"/>
              <a:gd name="connsiteX12" fmla="*/ 1169670 w 4149090"/>
              <a:gd name="connsiteY12" fmla="*/ 434340 h 929640"/>
              <a:gd name="connsiteX13" fmla="*/ 1226820 w 4149090"/>
              <a:gd name="connsiteY13" fmla="*/ 678180 h 929640"/>
              <a:gd name="connsiteX14" fmla="*/ 1283970 w 4149090"/>
              <a:gd name="connsiteY14" fmla="*/ 643890 h 929640"/>
              <a:gd name="connsiteX15" fmla="*/ 1348740 w 4149090"/>
              <a:gd name="connsiteY15" fmla="*/ 518160 h 929640"/>
              <a:gd name="connsiteX16" fmla="*/ 1531620 w 4149090"/>
              <a:gd name="connsiteY16" fmla="*/ 621030 h 929640"/>
              <a:gd name="connsiteX17" fmla="*/ 1577340 w 4149090"/>
              <a:gd name="connsiteY17" fmla="*/ 571500 h 929640"/>
              <a:gd name="connsiteX18" fmla="*/ 1645920 w 4149090"/>
              <a:gd name="connsiteY18" fmla="*/ 544830 h 929640"/>
              <a:gd name="connsiteX19" fmla="*/ 1725930 w 4149090"/>
              <a:gd name="connsiteY19" fmla="*/ 407670 h 929640"/>
              <a:gd name="connsiteX20" fmla="*/ 1775460 w 4149090"/>
              <a:gd name="connsiteY20" fmla="*/ 384810 h 929640"/>
              <a:gd name="connsiteX21" fmla="*/ 1840230 w 4149090"/>
              <a:gd name="connsiteY21" fmla="*/ 533400 h 929640"/>
              <a:gd name="connsiteX22" fmla="*/ 2019300 w 4149090"/>
              <a:gd name="connsiteY22" fmla="*/ 415290 h 929640"/>
              <a:gd name="connsiteX23" fmla="*/ 2141220 w 4149090"/>
              <a:gd name="connsiteY23" fmla="*/ 468630 h 929640"/>
              <a:gd name="connsiteX24" fmla="*/ 2263140 w 4149090"/>
              <a:gd name="connsiteY24" fmla="*/ 339090 h 929640"/>
              <a:gd name="connsiteX25" fmla="*/ 2327910 w 4149090"/>
              <a:gd name="connsiteY25" fmla="*/ 407670 h 929640"/>
              <a:gd name="connsiteX26" fmla="*/ 2388870 w 4149090"/>
              <a:gd name="connsiteY26" fmla="*/ 259080 h 929640"/>
              <a:gd name="connsiteX27" fmla="*/ 2442210 w 4149090"/>
              <a:gd name="connsiteY27" fmla="*/ 285750 h 929640"/>
              <a:gd name="connsiteX28" fmla="*/ 2503170 w 4149090"/>
              <a:gd name="connsiteY28" fmla="*/ 270510 h 929640"/>
              <a:gd name="connsiteX29" fmla="*/ 2571750 w 4149090"/>
              <a:gd name="connsiteY29" fmla="*/ 392430 h 929640"/>
              <a:gd name="connsiteX30" fmla="*/ 2636520 w 4149090"/>
              <a:gd name="connsiteY30" fmla="*/ 198120 h 929640"/>
              <a:gd name="connsiteX31" fmla="*/ 2693670 w 4149090"/>
              <a:gd name="connsiteY31" fmla="*/ 312420 h 929640"/>
              <a:gd name="connsiteX32" fmla="*/ 2804160 w 4149090"/>
              <a:gd name="connsiteY32" fmla="*/ 266700 h 929640"/>
              <a:gd name="connsiteX33" fmla="*/ 2929890 w 4149090"/>
              <a:gd name="connsiteY33" fmla="*/ 259080 h 929640"/>
              <a:gd name="connsiteX34" fmla="*/ 2987040 w 4149090"/>
              <a:gd name="connsiteY34" fmla="*/ 228600 h 929640"/>
              <a:gd name="connsiteX35" fmla="*/ 3055620 w 4149090"/>
              <a:gd name="connsiteY35" fmla="*/ 228600 h 929640"/>
              <a:gd name="connsiteX36" fmla="*/ 3112770 w 4149090"/>
              <a:gd name="connsiteY36" fmla="*/ 205740 h 929640"/>
              <a:gd name="connsiteX37" fmla="*/ 3173730 w 4149090"/>
              <a:gd name="connsiteY37" fmla="*/ 140970 h 929640"/>
              <a:gd name="connsiteX38" fmla="*/ 3299460 w 4149090"/>
              <a:gd name="connsiteY38" fmla="*/ 133350 h 929640"/>
              <a:gd name="connsiteX39" fmla="*/ 3368040 w 4149090"/>
              <a:gd name="connsiteY39" fmla="*/ 102870 h 929640"/>
              <a:gd name="connsiteX40" fmla="*/ 3665220 w 4149090"/>
              <a:gd name="connsiteY40" fmla="*/ 102870 h 929640"/>
              <a:gd name="connsiteX41" fmla="*/ 3783330 w 4149090"/>
              <a:gd name="connsiteY41" fmla="*/ 68580 h 929640"/>
              <a:gd name="connsiteX42" fmla="*/ 3840480 w 4149090"/>
              <a:gd name="connsiteY42" fmla="*/ 72390 h 929640"/>
              <a:gd name="connsiteX43" fmla="*/ 3909060 w 4149090"/>
              <a:gd name="connsiteY43" fmla="*/ 41910 h 929640"/>
              <a:gd name="connsiteX44" fmla="*/ 4038600 w 4149090"/>
              <a:gd name="connsiteY44" fmla="*/ 26670 h 929640"/>
              <a:gd name="connsiteX45" fmla="*/ 4099560 w 4149090"/>
              <a:gd name="connsiteY45" fmla="*/ 3810 h 929640"/>
              <a:gd name="connsiteX46" fmla="*/ 4149090 w 4149090"/>
              <a:gd name="connsiteY46" fmla="*/ 0 h 9296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149090" h="929640">
                <a:moveTo>
                  <a:pt x="0" y="929640"/>
                </a:moveTo>
                <a:lnTo>
                  <a:pt x="114300" y="887730"/>
                </a:lnTo>
                <a:lnTo>
                  <a:pt x="194310" y="819150"/>
                </a:lnTo>
                <a:lnTo>
                  <a:pt x="255270" y="853440"/>
                </a:lnTo>
                <a:lnTo>
                  <a:pt x="373380" y="731520"/>
                </a:lnTo>
                <a:lnTo>
                  <a:pt x="434340" y="750570"/>
                </a:lnTo>
                <a:lnTo>
                  <a:pt x="662940" y="693420"/>
                </a:lnTo>
                <a:lnTo>
                  <a:pt x="742950" y="662940"/>
                </a:lnTo>
                <a:lnTo>
                  <a:pt x="864870" y="742950"/>
                </a:lnTo>
                <a:lnTo>
                  <a:pt x="925830" y="628650"/>
                </a:lnTo>
                <a:lnTo>
                  <a:pt x="979170" y="575310"/>
                </a:lnTo>
                <a:lnTo>
                  <a:pt x="1051560" y="651510"/>
                </a:lnTo>
                <a:lnTo>
                  <a:pt x="1169670" y="434340"/>
                </a:lnTo>
                <a:lnTo>
                  <a:pt x="1226820" y="678180"/>
                </a:lnTo>
                <a:lnTo>
                  <a:pt x="1283970" y="643890"/>
                </a:lnTo>
                <a:lnTo>
                  <a:pt x="1348740" y="518160"/>
                </a:lnTo>
                <a:lnTo>
                  <a:pt x="1531620" y="621030"/>
                </a:lnTo>
                <a:lnTo>
                  <a:pt x="1577340" y="571500"/>
                </a:lnTo>
                <a:lnTo>
                  <a:pt x="1645920" y="544830"/>
                </a:lnTo>
                <a:lnTo>
                  <a:pt x="1725930" y="407670"/>
                </a:lnTo>
                <a:lnTo>
                  <a:pt x="1775460" y="384810"/>
                </a:lnTo>
                <a:lnTo>
                  <a:pt x="1840230" y="533400"/>
                </a:lnTo>
                <a:lnTo>
                  <a:pt x="2019300" y="415290"/>
                </a:lnTo>
                <a:lnTo>
                  <a:pt x="2141220" y="468630"/>
                </a:lnTo>
                <a:lnTo>
                  <a:pt x="2263140" y="339090"/>
                </a:lnTo>
                <a:lnTo>
                  <a:pt x="2327910" y="407670"/>
                </a:lnTo>
                <a:lnTo>
                  <a:pt x="2388870" y="259080"/>
                </a:lnTo>
                <a:lnTo>
                  <a:pt x="2442210" y="285750"/>
                </a:lnTo>
                <a:lnTo>
                  <a:pt x="2503170" y="270510"/>
                </a:lnTo>
                <a:lnTo>
                  <a:pt x="2571750" y="392430"/>
                </a:lnTo>
                <a:lnTo>
                  <a:pt x="2636520" y="198120"/>
                </a:lnTo>
                <a:lnTo>
                  <a:pt x="2693670" y="312420"/>
                </a:lnTo>
                <a:lnTo>
                  <a:pt x="2804160" y="266700"/>
                </a:lnTo>
                <a:lnTo>
                  <a:pt x="2929890" y="259080"/>
                </a:lnTo>
                <a:lnTo>
                  <a:pt x="2987040" y="228600"/>
                </a:lnTo>
                <a:lnTo>
                  <a:pt x="3055620" y="228600"/>
                </a:lnTo>
                <a:lnTo>
                  <a:pt x="3112770" y="205740"/>
                </a:lnTo>
                <a:lnTo>
                  <a:pt x="3173730" y="140970"/>
                </a:lnTo>
                <a:lnTo>
                  <a:pt x="3299460" y="133350"/>
                </a:lnTo>
                <a:lnTo>
                  <a:pt x="3368040" y="102870"/>
                </a:lnTo>
                <a:lnTo>
                  <a:pt x="3665220" y="102870"/>
                </a:lnTo>
                <a:lnTo>
                  <a:pt x="3783330" y="68580"/>
                </a:lnTo>
                <a:lnTo>
                  <a:pt x="3840480" y="72390"/>
                </a:lnTo>
                <a:lnTo>
                  <a:pt x="3909060" y="41910"/>
                </a:lnTo>
                <a:lnTo>
                  <a:pt x="4038600" y="26670"/>
                </a:lnTo>
                <a:lnTo>
                  <a:pt x="4099560" y="3810"/>
                </a:lnTo>
                <a:lnTo>
                  <a:pt x="4149090" y="0"/>
                </a:ln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reeform 136"/>
          <p:cNvSpPr/>
          <p:nvPr/>
        </p:nvSpPr>
        <p:spPr>
          <a:xfrm>
            <a:off x="6441550" y="3076890"/>
            <a:ext cx="4152900" cy="1089660"/>
          </a:xfrm>
          <a:custGeom>
            <a:avLst/>
            <a:gdLst>
              <a:gd name="connsiteX0" fmla="*/ 0 w 4152900"/>
              <a:gd name="connsiteY0" fmla="*/ 1089660 h 1089660"/>
              <a:gd name="connsiteX1" fmla="*/ 137160 w 4152900"/>
              <a:gd name="connsiteY1" fmla="*/ 1066800 h 1089660"/>
              <a:gd name="connsiteX2" fmla="*/ 179070 w 4152900"/>
              <a:gd name="connsiteY2" fmla="*/ 933450 h 1089660"/>
              <a:gd name="connsiteX3" fmla="*/ 247650 w 4152900"/>
              <a:gd name="connsiteY3" fmla="*/ 937260 h 1089660"/>
              <a:gd name="connsiteX4" fmla="*/ 316230 w 4152900"/>
              <a:gd name="connsiteY4" fmla="*/ 811530 h 1089660"/>
              <a:gd name="connsiteX5" fmla="*/ 381000 w 4152900"/>
              <a:gd name="connsiteY5" fmla="*/ 819150 h 1089660"/>
              <a:gd name="connsiteX6" fmla="*/ 681990 w 4152900"/>
              <a:gd name="connsiteY6" fmla="*/ 655320 h 1089660"/>
              <a:gd name="connsiteX7" fmla="*/ 750570 w 4152900"/>
              <a:gd name="connsiteY7" fmla="*/ 487680 h 1089660"/>
              <a:gd name="connsiteX8" fmla="*/ 872490 w 4152900"/>
              <a:gd name="connsiteY8" fmla="*/ 438150 h 1089660"/>
              <a:gd name="connsiteX9" fmla="*/ 925830 w 4152900"/>
              <a:gd name="connsiteY9" fmla="*/ 438150 h 1089660"/>
              <a:gd name="connsiteX10" fmla="*/ 982980 w 4152900"/>
              <a:gd name="connsiteY10" fmla="*/ 495300 h 1089660"/>
              <a:gd name="connsiteX11" fmla="*/ 1070610 w 4152900"/>
              <a:gd name="connsiteY11" fmla="*/ 499110 h 1089660"/>
              <a:gd name="connsiteX12" fmla="*/ 1089660 w 4152900"/>
              <a:gd name="connsiteY12" fmla="*/ 441960 h 1089660"/>
              <a:gd name="connsiteX13" fmla="*/ 1169670 w 4152900"/>
              <a:gd name="connsiteY13" fmla="*/ 449580 h 1089660"/>
              <a:gd name="connsiteX14" fmla="*/ 1234440 w 4152900"/>
              <a:gd name="connsiteY14" fmla="*/ 369570 h 1089660"/>
              <a:gd name="connsiteX15" fmla="*/ 1295400 w 4152900"/>
              <a:gd name="connsiteY15" fmla="*/ 407670 h 1089660"/>
              <a:gd name="connsiteX16" fmla="*/ 1348740 w 4152900"/>
              <a:gd name="connsiteY16" fmla="*/ 403860 h 1089660"/>
              <a:gd name="connsiteX17" fmla="*/ 1470660 w 4152900"/>
              <a:gd name="connsiteY17" fmla="*/ 289560 h 1089660"/>
              <a:gd name="connsiteX18" fmla="*/ 1527810 w 4152900"/>
              <a:gd name="connsiteY18" fmla="*/ 289560 h 1089660"/>
              <a:gd name="connsiteX19" fmla="*/ 1600200 w 4152900"/>
              <a:gd name="connsiteY19" fmla="*/ 365760 h 1089660"/>
              <a:gd name="connsiteX20" fmla="*/ 1653540 w 4152900"/>
              <a:gd name="connsiteY20" fmla="*/ 255270 h 1089660"/>
              <a:gd name="connsiteX21" fmla="*/ 1714500 w 4152900"/>
              <a:gd name="connsiteY21" fmla="*/ 259080 h 1089660"/>
              <a:gd name="connsiteX22" fmla="*/ 1771650 w 4152900"/>
              <a:gd name="connsiteY22" fmla="*/ 194310 h 1089660"/>
              <a:gd name="connsiteX23" fmla="*/ 1897380 w 4152900"/>
              <a:gd name="connsiteY23" fmla="*/ 198120 h 1089660"/>
              <a:gd name="connsiteX24" fmla="*/ 2026920 w 4152900"/>
              <a:gd name="connsiteY24" fmla="*/ 224790 h 1089660"/>
              <a:gd name="connsiteX25" fmla="*/ 2133600 w 4152900"/>
              <a:gd name="connsiteY25" fmla="*/ 228600 h 1089660"/>
              <a:gd name="connsiteX26" fmla="*/ 2266950 w 4152900"/>
              <a:gd name="connsiteY26" fmla="*/ 163830 h 1089660"/>
              <a:gd name="connsiteX27" fmla="*/ 2320290 w 4152900"/>
              <a:gd name="connsiteY27" fmla="*/ 163830 h 1089660"/>
              <a:gd name="connsiteX28" fmla="*/ 2377440 w 4152900"/>
              <a:gd name="connsiteY28" fmla="*/ 125730 h 1089660"/>
              <a:gd name="connsiteX29" fmla="*/ 2453640 w 4152900"/>
              <a:gd name="connsiteY29" fmla="*/ 156210 h 1089660"/>
              <a:gd name="connsiteX30" fmla="*/ 2503170 w 4152900"/>
              <a:gd name="connsiteY30" fmla="*/ 163830 h 1089660"/>
              <a:gd name="connsiteX31" fmla="*/ 2560320 w 4152900"/>
              <a:gd name="connsiteY31" fmla="*/ 118110 h 1089660"/>
              <a:gd name="connsiteX32" fmla="*/ 2636520 w 4152900"/>
              <a:gd name="connsiteY32" fmla="*/ 152400 h 1089660"/>
              <a:gd name="connsiteX33" fmla="*/ 2686050 w 4152900"/>
              <a:gd name="connsiteY33" fmla="*/ 156210 h 1089660"/>
              <a:gd name="connsiteX34" fmla="*/ 2811780 w 4152900"/>
              <a:gd name="connsiteY34" fmla="*/ 102870 h 1089660"/>
              <a:gd name="connsiteX35" fmla="*/ 3040380 w 4152900"/>
              <a:gd name="connsiteY35" fmla="*/ 102870 h 1089660"/>
              <a:gd name="connsiteX36" fmla="*/ 3162300 w 4152900"/>
              <a:gd name="connsiteY36" fmla="*/ 41910 h 1089660"/>
              <a:gd name="connsiteX37" fmla="*/ 3246120 w 4152900"/>
              <a:gd name="connsiteY37" fmla="*/ 26670 h 1089660"/>
              <a:gd name="connsiteX38" fmla="*/ 3318510 w 4152900"/>
              <a:gd name="connsiteY38" fmla="*/ 68580 h 1089660"/>
              <a:gd name="connsiteX39" fmla="*/ 3375660 w 4152900"/>
              <a:gd name="connsiteY39" fmla="*/ 60960 h 1089660"/>
              <a:gd name="connsiteX40" fmla="*/ 3429000 w 4152900"/>
              <a:gd name="connsiteY40" fmla="*/ 34290 h 1089660"/>
              <a:gd name="connsiteX41" fmla="*/ 3497580 w 4152900"/>
              <a:gd name="connsiteY41" fmla="*/ 57150 h 1089660"/>
              <a:gd name="connsiteX42" fmla="*/ 3547110 w 4152900"/>
              <a:gd name="connsiteY42" fmla="*/ 64770 h 1089660"/>
              <a:gd name="connsiteX43" fmla="*/ 3604260 w 4152900"/>
              <a:gd name="connsiteY43" fmla="*/ 38100 h 1089660"/>
              <a:gd name="connsiteX44" fmla="*/ 3790950 w 4152900"/>
              <a:gd name="connsiteY44" fmla="*/ 30480 h 1089660"/>
              <a:gd name="connsiteX45" fmla="*/ 3851910 w 4152900"/>
              <a:gd name="connsiteY45" fmla="*/ 7620 h 1089660"/>
              <a:gd name="connsiteX46" fmla="*/ 4152900 w 4152900"/>
              <a:gd name="connsiteY46" fmla="*/ 0 h 108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152900" h="1089660">
                <a:moveTo>
                  <a:pt x="0" y="1089660"/>
                </a:moveTo>
                <a:lnTo>
                  <a:pt x="137160" y="1066800"/>
                </a:lnTo>
                <a:lnTo>
                  <a:pt x="179070" y="933450"/>
                </a:lnTo>
                <a:lnTo>
                  <a:pt x="247650" y="937260"/>
                </a:lnTo>
                <a:lnTo>
                  <a:pt x="316230" y="811530"/>
                </a:lnTo>
                <a:lnTo>
                  <a:pt x="381000" y="819150"/>
                </a:lnTo>
                <a:lnTo>
                  <a:pt x="681990" y="655320"/>
                </a:lnTo>
                <a:lnTo>
                  <a:pt x="750570" y="487680"/>
                </a:lnTo>
                <a:lnTo>
                  <a:pt x="872490" y="438150"/>
                </a:lnTo>
                <a:lnTo>
                  <a:pt x="925830" y="438150"/>
                </a:lnTo>
                <a:lnTo>
                  <a:pt x="982980" y="495300"/>
                </a:lnTo>
                <a:lnTo>
                  <a:pt x="1070610" y="499110"/>
                </a:lnTo>
                <a:lnTo>
                  <a:pt x="1089660" y="441960"/>
                </a:lnTo>
                <a:lnTo>
                  <a:pt x="1169670" y="449580"/>
                </a:lnTo>
                <a:lnTo>
                  <a:pt x="1234440" y="369570"/>
                </a:lnTo>
                <a:lnTo>
                  <a:pt x="1295400" y="407670"/>
                </a:lnTo>
                <a:lnTo>
                  <a:pt x="1348740" y="403860"/>
                </a:lnTo>
                <a:lnTo>
                  <a:pt x="1470660" y="289560"/>
                </a:lnTo>
                <a:lnTo>
                  <a:pt x="1527810" y="289560"/>
                </a:lnTo>
                <a:lnTo>
                  <a:pt x="1600200" y="365760"/>
                </a:lnTo>
                <a:lnTo>
                  <a:pt x="1653540" y="255270"/>
                </a:lnTo>
                <a:lnTo>
                  <a:pt x="1714500" y="259080"/>
                </a:lnTo>
                <a:lnTo>
                  <a:pt x="1771650" y="194310"/>
                </a:lnTo>
                <a:lnTo>
                  <a:pt x="1897380" y="198120"/>
                </a:lnTo>
                <a:lnTo>
                  <a:pt x="2026920" y="224790"/>
                </a:lnTo>
                <a:lnTo>
                  <a:pt x="2133600" y="228600"/>
                </a:lnTo>
                <a:lnTo>
                  <a:pt x="2266950" y="163830"/>
                </a:lnTo>
                <a:lnTo>
                  <a:pt x="2320290" y="163830"/>
                </a:lnTo>
                <a:lnTo>
                  <a:pt x="2377440" y="125730"/>
                </a:lnTo>
                <a:lnTo>
                  <a:pt x="2453640" y="156210"/>
                </a:lnTo>
                <a:lnTo>
                  <a:pt x="2503170" y="163830"/>
                </a:lnTo>
                <a:lnTo>
                  <a:pt x="2560320" y="118110"/>
                </a:lnTo>
                <a:lnTo>
                  <a:pt x="2636520" y="152400"/>
                </a:lnTo>
                <a:lnTo>
                  <a:pt x="2686050" y="156210"/>
                </a:lnTo>
                <a:lnTo>
                  <a:pt x="2811780" y="102870"/>
                </a:lnTo>
                <a:lnTo>
                  <a:pt x="3040380" y="102870"/>
                </a:lnTo>
                <a:lnTo>
                  <a:pt x="3162300" y="41910"/>
                </a:lnTo>
                <a:lnTo>
                  <a:pt x="3246120" y="26670"/>
                </a:lnTo>
                <a:lnTo>
                  <a:pt x="3318510" y="68580"/>
                </a:lnTo>
                <a:lnTo>
                  <a:pt x="3375660" y="60960"/>
                </a:lnTo>
                <a:lnTo>
                  <a:pt x="3429000" y="34290"/>
                </a:lnTo>
                <a:lnTo>
                  <a:pt x="3497580" y="57150"/>
                </a:lnTo>
                <a:lnTo>
                  <a:pt x="3547110" y="64770"/>
                </a:lnTo>
                <a:lnTo>
                  <a:pt x="3604260" y="38100"/>
                </a:lnTo>
                <a:lnTo>
                  <a:pt x="3790950" y="30480"/>
                </a:lnTo>
                <a:lnTo>
                  <a:pt x="3851910" y="7620"/>
                </a:lnTo>
                <a:lnTo>
                  <a:pt x="4152900" y="0"/>
                </a:lnTo>
              </a:path>
            </a:pathLst>
          </a:custGeom>
          <a:noFill/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8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9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0" grpId="0"/>
      <p:bldP spid="45" grpId="0" animBg="1"/>
      <p:bldP spid="46" grpId="0" animBg="1"/>
      <p:bldP spid="47" grpId="0" animBg="1"/>
      <p:bldP spid="48" grpId="0" animBg="1"/>
      <p:bldP spid="50" grpId="0" animBg="1"/>
      <p:bldP spid="51" grpId="0" animBg="1"/>
      <p:bldP spid="52" grpId="0" animBg="1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  <p:bldP spid="88" grpId="0"/>
      <p:bldP spid="89" grpId="0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3" grpId="0"/>
      <p:bldP spid="134" grpId="0" animBg="1"/>
      <p:bldP spid="135" grpId="0" animBg="1"/>
      <p:bldP spid="136" grpId="0" animBg="1"/>
      <p:bldP spid="13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4C285-6686-4E2A-92E6-BF638D8FBB6B}" type="slidenum">
              <a:rPr lang="en-US" smtClean="0"/>
              <a:t>17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055077" y="1604211"/>
            <a:ext cx="4736123" cy="3553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71337" y="1812758"/>
            <a:ext cx="842210" cy="1066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/>
          <p:cNvCxnSpPr/>
          <p:nvPr/>
        </p:nvCxnSpPr>
        <p:spPr>
          <a:xfrm rot="5400000" flipH="1">
            <a:off x="1957451" y="1649693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5400000" flipH="1">
            <a:off x="2907945" y="1649691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 flipH="1">
            <a:off x="3858446" y="1645674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5400000" flipH="1">
            <a:off x="4804925" y="1649681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5400000" flipH="1">
            <a:off x="1957450" y="5106768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 flipH="1">
            <a:off x="2907944" y="5110777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 flipH="1">
            <a:off x="3858445" y="5110771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 flipH="1">
            <a:off x="4804924" y="5106756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1054085" y="1667623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1058086" y="2365463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>
            <a:off x="1054067" y="3063303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1054061" y="3761129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1046033" y="4462976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5698459" y="1663608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5702460" y="2361448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5702251" y="3059288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5702245" y="3757114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5694217" y="4458961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763801" y="1777304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25" name="TextBox 24"/>
          <p:cNvSpPr txBox="1"/>
          <p:nvPr/>
        </p:nvSpPr>
        <p:spPr>
          <a:xfrm>
            <a:off x="1771213" y="2118739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1767403" y="2465046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</a:t>
            </a:r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 rot="16200000">
            <a:off x="-941680" y="3172493"/>
            <a:ext cx="2790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Normalized LSE Cost </a:t>
            </a:r>
            <a:endParaRPr lang="en-US" sz="2400" dirty="0"/>
          </a:p>
        </p:txBody>
      </p:sp>
      <p:sp>
        <p:nvSpPr>
          <p:cNvPr id="28" name="TextBox 27"/>
          <p:cNvSpPr txBox="1"/>
          <p:nvPr/>
        </p:nvSpPr>
        <p:spPr>
          <a:xfrm>
            <a:off x="754761" y="15105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74143" y="219676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0.9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581674" y="289891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0.8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574143" y="360105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0.7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581674" y="429723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0.6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581674" y="4987145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0.5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895190" y="522609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771213" y="522293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2718045" y="5222936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0.4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3669732" y="5217881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0.6</a:t>
            </a:r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4616211" y="521659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0.8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5650388" y="52229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3246803" y="5526518"/>
                <a:ext cx="3702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6803" y="5526518"/>
                <a:ext cx="370230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Freeform 40"/>
          <p:cNvSpPr/>
          <p:nvPr/>
        </p:nvSpPr>
        <p:spPr>
          <a:xfrm>
            <a:off x="1344386" y="2008414"/>
            <a:ext cx="468085" cy="5443"/>
          </a:xfrm>
          <a:custGeom>
            <a:avLst/>
            <a:gdLst>
              <a:gd name="connsiteX0" fmla="*/ 0 w 468085"/>
              <a:gd name="connsiteY0" fmla="*/ 0 h 5443"/>
              <a:gd name="connsiteX1" fmla="*/ 468085 w 468085"/>
              <a:gd name="connsiteY1" fmla="*/ 5443 h 5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8085" h="5443">
                <a:moveTo>
                  <a:pt x="0" y="0"/>
                </a:moveTo>
                <a:lnTo>
                  <a:pt x="468085" y="5443"/>
                </a:lnTo>
              </a:path>
            </a:pathLst>
          </a:cu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1338939" y="2340430"/>
            <a:ext cx="468085" cy="5443"/>
          </a:xfrm>
          <a:custGeom>
            <a:avLst/>
            <a:gdLst>
              <a:gd name="connsiteX0" fmla="*/ 0 w 468085"/>
              <a:gd name="connsiteY0" fmla="*/ 0 h 5443"/>
              <a:gd name="connsiteX1" fmla="*/ 468085 w 468085"/>
              <a:gd name="connsiteY1" fmla="*/ 5443 h 5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8085" h="5443">
                <a:moveTo>
                  <a:pt x="0" y="0"/>
                </a:moveTo>
                <a:lnTo>
                  <a:pt x="468085" y="5443"/>
                </a:ln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1344379" y="2688775"/>
            <a:ext cx="468085" cy="5443"/>
          </a:xfrm>
          <a:custGeom>
            <a:avLst/>
            <a:gdLst>
              <a:gd name="connsiteX0" fmla="*/ 0 w 468085"/>
              <a:gd name="connsiteY0" fmla="*/ 0 h 5443"/>
              <a:gd name="connsiteX1" fmla="*/ 468085 w 468085"/>
              <a:gd name="connsiteY1" fmla="*/ 5443 h 5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8085" h="5443">
                <a:moveTo>
                  <a:pt x="0" y="0"/>
                </a:moveTo>
                <a:lnTo>
                  <a:pt x="468085" y="5443"/>
                </a:ln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1056649" y="1669622"/>
            <a:ext cx="4741985" cy="3352800"/>
          </a:xfrm>
          <a:custGeom>
            <a:avLst/>
            <a:gdLst>
              <a:gd name="connsiteX0" fmla="*/ 0 w 4741985"/>
              <a:gd name="connsiteY0" fmla="*/ 2520462 h 3352800"/>
              <a:gd name="connsiteX1" fmla="*/ 3528647 w 4741985"/>
              <a:gd name="connsiteY1" fmla="*/ 2526324 h 3352800"/>
              <a:gd name="connsiteX2" fmla="*/ 3610708 w 4741985"/>
              <a:gd name="connsiteY2" fmla="*/ 2590800 h 3352800"/>
              <a:gd name="connsiteX3" fmla="*/ 3645877 w 4741985"/>
              <a:gd name="connsiteY3" fmla="*/ 2625970 h 3352800"/>
              <a:gd name="connsiteX4" fmla="*/ 3675185 w 4741985"/>
              <a:gd name="connsiteY4" fmla="*/ 2672862 h 3352800"/>
              <a:gd name="connsiteX5" fmla="*/ 3704493 w 4741985"/>
              <a:gd name="connsiteY5" fmla="*/ 2725616 h 3352800"/>
              <a:gd name="connsiteX6" fmla="*/ 3745524 w 4741985"/>
              <a:gd name="connsiteY6" fmla="*/ 2784231 h 3352800"/>
              <a:gd name="connsiteX7" fmla="*/ 3780693 w 4741985"/>
              <a:gd name="connsiteY7" fmla="*/ 2866293 h 3352800"/>
              <a:gd name="connsiteX8" fmla="*/ 3851031 w 4741985"/>
              <a:gd name="connsiteY8" fmla="*/ 2913185 h 3352800"/>
              <a:gd name="connsiteX9" fmla="*/ 3915508 w 4741985"/>
              <a:gd name="connsiteY9" fmla="*/ 2965939 h 3352800"/>
              <a:gd name="connsiteX10" fmla="*/ 3962400 w 4741985"/>
              <a:gd name="connsiteY10" fmla="*/ 3018693 h 3352800"/>
              <a:gd name="connsiteX11" fmla="*/ 4003431 w 4741985"/>
              <a:gd name="connsiteY11" fmla="*/ 3065585 h 3352800"/>
              <a:gd name="connsiteX12" fmla="*/ 4026877 w 4741985"/>
              <a:gd name="connsiteY12" fmla="*/ 3118339 h 3352800"/>
              <a:gd name="connsiteX13" fmla="*/ 4085493 w 4741985"/>
              <a:gd name="connsiteY13" fmla="*/ 3159370 h 3352800"/>
              <a:gd name="connsiteX14" fmla="*/ 4132385 w 4741985"/>
              <a:gd name="connsiteY14" fmla="*/ 3194539 h 3352800"/>
              <a:gd name="connsiteX15" fmla="*/ 4179277 w 4741985"/>
              <a:gd name="connsiteY15" fmla="*/ 3217985 h 3352800"/>
              <a:gd name="connsiteX16" fmla="*/ 4232031 w 4741985"/>
              <a:gd name="connsiteY16" fmla="*/ 3276600 h 3352800"/>
              <a:gd name="connsiteX17" fmla="*/ 4302370 w 4741985"/>
              <a:gd name="connsiteY17" fmla="*/ 3317631 h 3352800"/>
              <a:gd name="connsiteX18" fmla="*/ 4325816 w 4741985"/>
              <a:gd name="connsiteY18" fmla="*/ 3346939 h 3352800"/>
              <a:gd name="connsiteX19" fmla="*/ 4360985 w 4741985"/>
              <a:gd name="connsiteY19" fmla="*/ 3352800 h 3352800"/>
              <a:gd name="connsiteX20" fmla="*/ 4437185 w 4741985"/>
              <a:gd name="connsiteY20" fmla="*/ 3346939 h 3352800"/>
              <a:gd name="connsiteX21" fmla="*/ 4478216 w 4741985"/>
              <a:gd name="connsiteY21" fmla="*/ 3329354 h 3352800"/>
              <a:gd name="connsiteX22" fmla="*/ 4560277 w 4741985"/>
              <a:gd name="connsiteY22" fmla="*/ 3171093 h 3352800"/>
              <a:gd name="connsiteX23" fmla="*/ 4566139 w 4741985"/>
              <a:gd name="connsiteY23" fmla="*/ 3012831 h 3352800"/>
              <a:gd name="connsiteX24" fmla="*/ 4589585 w 4741985"/>
              <a:gd name="connsiteY24" fmla="*/ 2579077 h 3352800"/>
              <a:gd name="connsiteX25" fmla="*/ 4613031 w 4741985"/>
              <a:gd name="connsiteY25" fmla="*/ 2133600 h 3352800"/>
              <a:gd name="connsiteX26" fmla="*/ 4642339 w 4741985"/>
              <a:gd name="connsiteY26" fmla="*/ 1647093 h 3352800"/>
              <a:gd name="connsiteX27" fmla="*/ 4648200 w 4741985"/>
              <a:gd name="connsiteY27" fmla="*/ 1318847 h 3352800"/>
              <a:gd name="connsiteX28" fmla="*/ 4665785 w 4741985"/>
              <a:gd name="connsiteY28" fmla="*/ 1031631 h 3352800"/>
              <a:gd name="connsiteX29" fmla="*/ 4671647 w 4741985"/>
              <a:gd name="connsiteY29" fmla="*/ 662354 h 3352800"/>
              <a:gd name="connsiteX30" fmla="*/ 4689231 w 4741985"/>
              <a:gd name="connsiteY30" fmla="*/ 275493 h 3352800"/>
              <a:gd name="connsiteX31" fmla="*/ 4700954 w 4741985"/>
              <a:gd name="connsiteY31" fmla="*/ 164124 h 3352800"/>
              <a:gd name="connsiteX32" fmla="*/ 4741985 w 4741985"/>
              <a:gd name="connsiteY32" fmla="*/ 0 h 335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741985" h="3352800">
                <a:moveTo>
                  <a:pt x="0" y="2520462"/>
                </a:moveTo>
                <a:lnTo>
                  <a:pt x="3528647" y="2526324"/>
                </a:lnTo>
                <a:lnTo>
                  <a:pt x="3610708" y="2590800"/>
                </a:lnTo>
                <a:lnTo>
                  <a:pt x="3645877" y="2625970"/>
                </a:lnTo>
                <a:lnTo>
                  <a:pt x="3675185" y="2672862"/>
                </a:lnTo>
                <a:lnTo>
                  <a:pt x="3704493" y="2725616"/>
                </a:lnTo>
                <a:lnTo>
                  <a:pt x="3745524" y="2784231"/>
                </a:lnTo>
                <a:lnTo>
                  <a:pt x="3780693" y="2866293"/>
                </a:lnTo>
                <a:lnTo>
                  <a:pt x="3851031" y="2913185"/>
                </a:lnTo>
                <a:lnTo>
                  <a:pt x="3915508" y="2965939"/>
                </a:lnTo>
                <a:lnTo>
                  <a:pt x="3962400" y="3018693"/>
                </a:lnTo>
                <a:lnTo>
                  <a:pt x="4003431" y="3065585"/>
                </a:lnTo>
                <a:lnTo>
                  <a:pt x="4026877" y="3118339"/>
                </a:lnTo>
                <a:lnTo>
                  <a:pt x="4085493" y="3159370"/>
                </a:lnTo>
                <a:lnTo>
                  <a:pt x="4132385" y="3194539"/>
                </a:lnTo>
                <a:lnTo>
                  <a:pt x="4179277" y="3217985"/>
                </a:lnTo>
                <a:lnTo>
                  <a:pt x="4232031" y="3276600"/>
                </a:lnTo>
                <a:lnTo>
                  <a:pt x="4302370" y="3317631"/>
                </a:lnTo>
                <a:lnTo>
                  <a:pt x="4325816" y="3346939"/>
                </a:lnTo>
                <a:lnTo>
                  <a:pt x="4360985" y="3352800"/>
                </a:lnTo>
                <a:lnTo>
                  <a:pt x="4437185" y="3346939"/>
                </a:lnTo>
                <a:lnTo>
                  <a:pt x="4478216" y="3329354"/>
                </a:lnTo>
                <a:lnTo>
                  <a:pt x="4560277" y="3171093"/>
                </a:lnTo>
                <a:lnTo>
                  <a:pt x="4566139" y="3012831"/>
                </a:lnTo>
                <a:lnTo>
                  <a:pt x="4589585" y="2579077"/>
                </a:lnTo>
                <a:lnTo>
                  <a:pt x="4613031" y="2133600"/>
                </a:lnTo>
                <a:lnTo>
                  <a:pt x="4642339" y="1647093"/>
                </a:lnTo>
                <a:lnTo>
                  <a:pt x="4648200" y="1318847"/>
                </a:lnTo>
                <a:lnTo>
                  <a:pt x="4665785" y="1031631"/>
                </a:lnTo>
                <a:lnTo>
                  <a:pt x="4671647" y="662354"/>
                </a:lnTo>
                <a:lnTo>
                  <a:pt x="4689231" y="275493"/>
                </a:lnTo>
                <a:lnTo>
                  <a:pt x="4700954" y="164124"/>
                </a:lnTo>
                <a:lnTo>
                  <a:pt x="4741985" y="0"/>
                </a:ln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1060849" y="1698145"/>
            <a:ext cx="4747846" cy="3071446"/>
          </a:xfrm>
          <a:custGeom>
            <a:avLst/>
            <a:gdLst>
              <a:gd name="connsiteX0" fmla="*/ 0 w 4747846"/>
              <a:gd name="connsiteY0" fmla="*/ 2889739 h 3071446"/>
              <a:gd name="connsiteX1" fmla="*/ 3511061 w 4747846"/>
              <a:gd name="connsiteY1" fmla="*/ 2895600 h 3071446"/>
              <a:gd name="connsiteX2" fmla="*/ 3745523 w 4747846"/>
              <a:gd name="connsiteY2" fmla="*/ 2965939 h 3071446"/>
              <a:gd name="connsiteX3" fmla="*/ 3933092 w 4747846"/>
              <a:gd name="connsiteY3" fmla="*/ 3024554 h 3071446"/>
              <a:gd name="connsiteX4" fmla="*/ 4202723 w 4747846"/>
              <a:gd name="connsiteY4" fmla="*/ 3065585 h 3071446"/>
              <a:gd name="connsiteX5" fmla="*/ 4349261 w 4747846"/>
              <a:gd name="connsiteY5" fmla="*/ 3071446 h 3071446"/>
              <a:gd name="connsiteX6" fmla="*/ 4460631 w 4747846"/>
              <a:gd name="connsiteY6" fmla="*/ 3065585 h 3071446"/>
              <a:gd name="connsiteX7" fmla="*/ 4577861 w 4747846"/>
              <a:gd name="connsiteY7" fmla="*/ 2895600 h 3071446"/>
              <a:gd name="connsiteX8" fmla="*/ 4648200 w 4747846"/>
              <a:gd name="connsiteY8" fmla="*/ 2332892 h 3071446"/>
              <a:gd name="connsiteX9" fmla="*/ 4706815 w 4747846"/>
              <a:gd name="connsiteY9" fmla="*/ 1289539 h 3071446"/>
              <a:gd name="connsiteX10" fmla="*/ 4747846 w 4747846"/>
              <a:gd name="connsiteY10" fmla="*/ 0 h 3071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747846" h="3071446">
                <a:moveTo>
                  <a:pt x="0" y="2889739"/>
                </a:moveTo>
                <a:lnTo>
                  <a:pt x="3511061" y="2895600"/>
                </a:lnTo>
                <a:lnTo>
                  <a:pt x="3745523" y="2965939"/>
                </a:lnTo>
                <a:lnTo>
                  <a:pt x="3933092" y="3024554"/>
                </a:lnTo>
                <a:lnTo>
                  <a:pt x="4202723" y="3065585"/>
                </a:lnTo>
                <a:lnTo>
                  <a:pt x="4349261" y="3071446"/>
                </a:lnTo>
                <a:lnTo>
                  <a:pt x="4460631" y="3065585"/>
                </a:lnTo>
                <a:lnTo>
                  <a:pt x="4577861" y="2895600"/>
                </a:lnTo>
                <a:lnTo>
                  <a:pt x="4648200" y="2332892"/>
                </a:lnTo>
                <a:lnTo>
                  <a:pt x="4706815" y="1289539"/>
                </a:lnTo>
                <a:lnTo>
                  <a:pt x="4747846" y="0"/>
                </a:ln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1060938" y="1658815"/>
            <a:ext cx="4730262" cy="2538047"/>
          </a:xfrm>
          <a:custGeom>
            <a:avLst/>
            <a:gdLst>
              <a:gd name="connsiteX0" fmla="*/ 0 w 4730262"/>
              <a:gd name="connsiteY0" fmla="*/ 2344616 h 2538047"/>
              <a:gd name="connsiteX1" fmla="*/ 2455985 w 4730262"/>
              <a:gd name="connsiteY1" fmla="*/ 2338754 h 2538047"/>
              <a:gd name="connsiteX2" fmla="*/ 2514600 w 4730262"/>
              <a:gd name="connsiteY2" fmla="*/ 2368062 h 2538047"/>
              <a:gd name="connsiteX3" fmla="*/ 2801816 w 4730262"/>
              <a:gd name="connsiteY3" fmla="*/ 2467708 h 2538047"/>
              <a:gd name="connsiteX4" fmla="*/ 2878016 w 4730262"/>
              <a:gd name="connsiteY4" fmla="*/ 2473570 h 2538047"/>
              <a:gd name="connsiteX5" fmla="*/ 3112477 w 4730262"/>
              <a:gd name="connsiteY5" fmla="*/ 2538047 h 2538047"/>
              <a:gd name="connsiteX6" fmla="*/ 3247293 w 4730262"/>
              <a:gd name="connsiteY6" fmla="*/ 2491154 h 2538047"/>
              <a:gd name="connsiteX7" fmla="*/ 3399693 w 4730262"/>
              <a:gd name="connsiteY7" fmla="*/ 2514600 h 2538047"/>
              <a:gd name="connsiteX8" fmla="*/ 3593124 w 4730262"/>
              <a:gd name="connsiteY8" fmla="*/ 2450123 h 2538047"/>
              <a:gd name="connsiteX9" fmla="*/ 3669324 w 4730262"/>
              <a:gd name="connsiteY9" fmla="*/ 2450123 h 2538047"/>
              <a:gd name="connsiteX10" fmla="*/ 3821724 w 4730262"/>
              <a:gd name="connsiteY10" fmla="*/ 2379785 h 2538047"/>
              <a:gd name="connsiteX11" fmla="*/ 4038600 w 4730262"/>
              <a:gd name="connsiteY11" fmla="*/ 2303585 h 2538047"/>
              <a:gd name="connsiteX12" fmla="*/ 4191000 w 4730262"/>
              <a:gd name="connsiteY12" fmla="*/ 2221523 h 2538047"/>
              <a:gd name="connsiteX13" fmla="*/ 4308231 w 4730262"/>
              <a:gd name="connsiteY13" fmla="*/ 2198077 h 2538047"/>
              <a:gd name="connsiteX14" fmla="*/ 4390293 w 4730262"/>
              <a:gd name="connsiteY14" fmla="*/ 2157047 h 2538047"/>
              <a:gd name="connsiteX15" fmla="*/ 4489939 w 4730262"/>
              <a:gd name="connsiteY15" fmla="*/ 2051539 h 2538047"/>
              <a:gd name="connsiteX16" fmla="*/ 4560277 w 4730262"/>
              <a:gd name="connsiteY16" fmla="*/ 1905000 h 2538047"/>
              <a:gd name="connsiteX17" fmla="*/ 4648200 w 4730262"/>
              <a:gd name="connsiteY17" fmla="*/ 128954 h 2538047"/>
              <a:gd name="connsiteX18" fmla="*/ 4683370 w 4730262"/>
              <a:gd name="connsiteY18" fmla="*/ 41031 h 2538047"/>
              <a:gd name="connsiteX19" fmla="*/ 4730262 w 4730262"/>
              <a:gd name="connsiteY19" fmla="*/ 0 h 2538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0262" h="2538047">
                <a:moveTo>
                  <a:pt x="0" y="2344616"/>
                </a:moveTo>
                <a:lnTo>
                  <a:pt x="2455985" y="2338754"/>
                </a:lnTo>
                <a:lnTo>
                  <a:pt x="2514600" y="2368062"/>
                </a:lnTo>
                <a:lnTo>
                  <a:pt x="2801816" y="2467708"/>
                </a:lnTo>
                <a:lnTo>
                  <a:pt x="2878016" y="2473570"/>
                </a:lnTo>
                <a:lnTo>
                  <a:pt x="3112477" y="2538047"/>
                </a:lnTo>
                <a:lnTo>
                  <a:pt x="3247293" y="2491154"/>
                </a:lnTo>
                <a:lnTo>
                  <a:pt x="3399693" y="2514600"/>
                </a:lnTo>
                <a:lnTo>
                  <a:pt x="3593124" y="2450123"/>
                </a:lnTo>
                <a:lnTo>
                  <a:pt x="3669324" y="2450123"/>
                </a:lnTo>
                <a:lnTo>
                  <a:pt x="3821724" y="2379785"/>
                </a:lnTo>
                <a:lnTo>
                  <a:pt x="4038600" y="2303585"/>
                </a:lnTo>
                <a:lnTo>
                  <a:pt x="4191000" y="2221523"/>
                </a:lnTo>
                <a:lnTo>
                  <a:pt x="4308231" y="2198077"/>
                </a:lnTo>
                <a:lnTo>
                  <a:pt x="4390293" y="2157047"/>
                </a:lnTo>
                <a:lnTo>
                  <a:pt x="4489939" y="2051539"/>
                </a:lnTo>
                <a:lnTo>
                  <a:pt x="4560277" y="1905000"/>
                </a:lnTo>
                <a:lnTo>
                  <a:pt x="4648200" y="128954"/>
                </a:lnTo>
                <a:lnTo>
                  <a:pt x="4683370" y="41031"/>
                </a:lnTo>
                <a:lnTo>
                  <a:pt x="4730262" y="0"/>
                </a:lnTo>
              </a:path>
            </a:pathLst>
          </a:cu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Arrow Connector 46"/>
          <p:cNvCxnSpPr/>
          <p:nvPr/>
        </p:nvCxnSpPr>
        <p:spPr>
          <a:xfrm flipH="1">
            <a:off x="5345718" y="1927649"/>
            <a:ext cx="90406" cy="158927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338939" y="3758081"/>
            <a:ext cx="2198081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/>
          <p:cNvSpPr/>
          <p:nvPr/>
        </p:nvSpPr>
        <p:spPr>
          <a:xfrm>
            <a:off x="5362047" y="4924468"/>
            <a:ext cx="192024" cy="18288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TextBox 52"/>
          <p:cNvSpPr txBox="1"/>
          <p:nvPr/>
        </p:nvSpPr>
        <p:spPr>
          <a:xfrm>
            <a:off x="372804" y="162280"/>
            <a:ext cx="11653544" cy="769441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sz="4400" dirty="0" smtClean="0"/>
              <a:t>What are the LSE’s and customer’s optimal levels?</a:t>
            </a:r>
            <a:endParaRPr lang="en-US" sz="4400" dirty="0"/>
          </a:p>
        </p:txBody>
      </p:sp>
      <p:sp>
        <p:nvSpPr>
          <p:cNvPr id="54" name="TextBox 53"/>
          <p:cNvSpPr txBox="1"/>
          <p:nvPr/>
        </p:nvSpPr>
        <p:spPr>
          <a:xfrm>
            <a:off x="2383210" y="5954137"/>
            <a:ext cx="76327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LSE’s cost is very similar to the Society’s cost.</a:t>
            </a:r>
            <a:endParaRPr lang="en-US" sz="3200" dirty="0"/>
          </a:p>
        </p:txBody>
      </p:sp>
      <p:sp>
        <p:nvSpPr>
          <p:cNvPr id="56" name="TextBox 55"/>
          <p:cNvSpPr txBox="1"/>
          <p:nvPr/>
        </p:nvSpPr>
        <p:spPr>
          <a:xfrm>
            <a:off x="2877312" y="1093487"/>
            <a:ext cx="675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LSE</a:t>
            </a:r>
            <a:endParaRPr lang="en-US" sz="2800" dirty="0"/>
          </a:p>
        </p:txBody>
      </p:sp>
      <p:sp>
        <p:nvSpPr>
          <p:cNvPr id="57" name="TextBox 56"/>
          <p:cNvSpPr txBox="1"/>
          <p:nvPr/>
        </p:nvSpPr>
        <p:spPr>
          <a:xfrm>
            <a:off x="8560682" y="930897"/>
            <a:ext cx="18014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Customer</a:t>
            </a:r>
            <a:endParaRPr lang="en-US" sz="3200" dirty="0"/>
          </a:p>
        </p:txBody>
      </p:sp>
      <p:sp>
        <p:nvSpPr>
          <p:cNvPr id="58" name="Rectangle 57"/>
          <p:cNvSpPr/>
          <p:nvPr/>
        </p:nvSpPr>
        <p:spPr>
          <a:xfrm>
            <a:off x="7084749" y="1585807"/>
            <a:ext cx="4736123" cy="3553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7301009" y="1794354"/>
            <a:ext cx="842210" cy="10668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/>
          <p:nvPr/>
        </p:nvCxnSpPr>
        <p:spPr>
          <a:xfrm rot="5400000" flipH="1">
            <a:off x="7987123" y="1631289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H="1">
            <a:off x="8937617" y="1631287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>
            <a:off x="9888118" y="1627270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>
            <a:off x="10834597" y="1631277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5400000" flipH="1">
            <a:off x="7987122" y="5088364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5400000" flipH="1">
            <a:off x="8937616" y="5092373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 rot="5400000" flipH="1">
            <a:off x="9888117" y="5092367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/>
          <p:cNvCxnSpPr/>
          <p:nvPr/>
        </p:nvCxnSpPr>
        <p:spPr>
          <a:xfrm rot="5400000" flipH="1">
            <a:off x="10834596" y="5088352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/>
          <p:cNvCxnSpPr/>
          <p:nvPr/>
        </p:nvCxnSpPr>
        <p:spPr>
          <a:xfrm flipH="1">
            <a:off x="7083411" y="2096871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 flipH="1">
            <a:off x="7080830" y="2603368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 flipH="1">
            <a:off x="7079506" y="3108398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 flipH="1">
            <a:off x="7083733" y="3619961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 flipH="1">
            <a:off x="7075705" y="4122839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7793473" y="1758900"/>
            <a:ext cx="362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A</a:t>
            </a:r>
            <a:endParaRPr lang="en-US" sz="2400" dirty="0"/>
          </a:p>
        </p:txBody>
      </p:sp>
      <p:sp>
        <p:nvSpPr>
          <p:cNvPr id="74" name="TextBox 73"/>
          <p:cNvSpPr txBox="1"/>
          <p:nvPr/>
        </p:nvSpPr>
        <p:spPr>
          <a:xfrm>
            <a:off x="7800885" y="2100335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7797075" y="2446642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</a:t>
            </a:r>
            <a:endParaRPr lang="en-US" sz="2400" dirty="0"/>
          </a:p>
        </p:txBody>
      </p:sp>
      <p:sp>
        <p:nvSpPr>
          <p:cNvPr id="76" name="TextBox 75"/>
          <p:cNvSpPr txBox="1"/>
          <p:nvPr/>
        </p:nvSpPr>
        <p:spPr>
          <a:xfrm>
            <a:off x="6778541" y="141243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6528889" y="1918473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-0.2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6524407" y="2431500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-0.4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6531559" y="2931862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-0.6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6524407" y="3446419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-0.8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6705833" y="3957724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-1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6924862" y="52076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7800885" y="520453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</a:t>
            </a:r>
            <a:endParaRPr 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8747717" y="5204532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0.4</a:t>
            </a:r>
            <a:endParaRPr 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9699404" y="519947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0.6</a:t>
            </a:r>
            <a:endParaRPr 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10645883" y="519818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0.8</a:t>
            </a:r>
            <a:endParaRPr lang="en-US" dirty="0"/>
          </a:p>
        </p:txBody>
      </p:sp>
      <p:sp>
        <p:nvSpPr>
          <p:cNvPr id="87" name="TextBox 86"/>
          <p:cNvSpPr txBox="1"/>
          <p:nvPr/>
        </p:nvSpPr>
        <p:spPr>
          <a:xfrm>
            <a:off x="11680060" y="52045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8" name="TextBox 87"/>
              <p:cNvSpPr txBox="1"/>
              <p:nvPr/>
            </p:nvSpPr>
            <p:spPr>
              <a:xfrm>
                <a:off x="9276475" y="5508114"/>
                <a:ext cx="3702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8" name="TextBox 8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6475" y="5508114"/>
                <a:ext cx="370230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9" name="Freeform 88"/>
          <p:cNvSpPr/>
          <p:nvPr/>
        </p:nvSpPr>
        <p:spPr>
          <a:xfrm>
            <a:off x="7374058" y="1990010"/>
            <a:ext cx="468085" cy="5443"/>
          </a:xfrm>
          <a:custGeom>
            <a:avLst/>
            <a:gdLst>
              <a:gd name="connsiteX0" fmla="*/ 0 w 468085"/>
              <a:gd name="connsiteY0" fmla="*/ 0 h 5443"/>
              <a:gd name="connsiteX1" fmla="*/ 468085 w 468085"/>
              <a:gd name="connsiteY1" fmla="*/ 5443 h 5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8085" h="5443">
                <a:moveTo>
                  <a:pt x="0" y="0"/>
                </a:moveTo>
                <a:lnTo>
                  <a:pt x="468085" y="5443"/>
                </a:lnTo>
              </a:path>
            </a:pathLst>
          </a:cu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 89"/>
          <p:cNvSpPr/>
          <p:nvPr/>
        </p:nvSpPr>
        <p:spPr>
          <a:xfrm>
            <a:off x="7368611" y="2322026"/>
            <a:ext cx="468085" cy="5443"/>
          </a:xfrm>
          <a:custGeom>
            <a:avLst/>
            <a:gdLst>
              <a:gd name="connsiteX0" fmla="*/ 0 w 468085"/>
              <a:gd name="connsiteY0" fmla="*/ 0 h 5443"/>
              <a:gd name="connsiteX1" fmla="*/ 468085 w 468085"/>
              <a:gd name="connsiteY1" fmla="*/ 5443 h 5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8085" h="5443">
                <a:moveTo>
                  <a:pt x="0" y="0"/>
                </a:moveTo>
                <a:lnTo>
                  <a:pt x="468085" y="5443"/>
                </a:ln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eform 90"/>
          <p:cNvSpPr/>
          <p:nvPr/>
        </p:nvSpPr>
        <p:spPr>
          <a:xfrm>
            <a:off x="7374051" y="2670371"/>
            <a:ext cx="468085" cy="5443"/>
          </a:xfrm>
          <a:custGeom>
            <a:avLst/>
            <a:gdLst>
              <a:gd name="connsiteX0" fmla="*/ 0 w 468085"/>
              <a:gd name="connsiteY0" fmla="*/ 0 h 5443"/>
              <a:gd name="connsiteX1" fmla="*/ 468085 w 468085"/>
              <a:gd name="connsiteY1" fmla="*/ 5443 h 5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8085" h="5443">
                <a:moveTo>
                  <a:pt x="0" y="0"/>
                </a:moveTo>
                <a:lnTo>
                  <a:pt x="468085" y="5443"/>
                </a:ln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/>
          <p:cNvSpPr txBox="1"/>
          <p:nvPr/>
        </p:nvSpPr>
        <p:spPr>
          <a:xfrm>
            <a:off x="7039722" y="1280345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dirty="0" smtClean="0"/>
              <a:t>10</a:t>
            </a:r>
            <a:r>
              <a:rPr lang="en-US" baseline="30000" dirty="0" smtClean="0"/>
              <a:t>-4</a:t>
            </a:r>
            <a:endParaRPr lang="en-US" dirty="0"/>
          </a:p>
        </p:txBody>
      </p:sp>
      <p:sp>
        <p:nvSpPr>
          <p:cNvPr id="93" name="TextBox 92"/>
          <p:cNvSpPr txBox="1"/>
          <p:nvPr/>
        </p:nvSpPr>
        <p:spPr>
          <a:xfrm>
            <a:off x="6531559" y="4456801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-1.2</a:t>
            </a:r>
            <a:endParaRPr lang="en-US" dirty="0"/>
          </a:p>
        </p:txBody>
      </p:sp>
      <p:sp>
        <p:nvSpPr>
          <p:cNvPr id="94" name="TextBox 93"/>
          <p:cNvSpPr txBox="1"/>
          <p:nvPr/>
        </p:nvSpPr>
        <p:spPr>
          <a:xfrm>
            <a:off x="6531559" y="4976789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-1.4</a:t>
            </a:r>
            <a:endParaRPr lang="en-US" dirty="0"/>
          </a:p>
        </p:txBody>
      </p:sp>
      <p:cxnSp>
        <p:nvCxnSpPr>
          <p:cNvPr id="95" name="Straight Connector 94"/>
          <p:cNvCxnSpPr/>
          <p:nvPr/>
        </p:nvCxnSpPr>
        <p:spPr>
          <a:xfrm flipH="1">
            <a:off x="7079939" y="4630840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 flipH="1">
            <a:off x="11727343" y="2096874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H="1">
            <a:off x="11724762" y="2603371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 flipH="1">
            <a:off x="11723438" y="3108401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/>
          <p:cNvCxnSpPr/>
          <p:nvPr/>
        </p:nvCxnSpPr>
        <p:spPr>
          <a:xfrm flipH="1">
            <a:off x="11727665" y="3619964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/>
          <p:nvPr/>
        </p:nvCxnSpPr>
        <p:spPr>
          <a:xfrm flipH="1">
            <a:off x="11719637" y="4122842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/>
          <p:nvPr/>
        </p:nvCxnSpPr>
        <p:spPr>
          <a:xfrm flipH="1">
            <a:off x="11723871" y="4630843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Freeform 101"/>
          <p:cNvSpPr/>
          <p:nvPr/>
        </p:nvSpPr>
        <p:spPr>
          <a:xfrm>
            <a:off x="7093767" y="1697735"/>
            <a:ext cx="4735286" cy="2612572"/>
          </a:xfrm>
          <a:custGeom>
            <a:avLst/>
            <a:gdLst>
              <a:gd name="connsiteX0" fmla="*/ 0 w 4735286"/>
              <a:gd name="connsiteY0" fmla="*/ 2612572 h 2612572"/>
              <a:gd name="connsiteX1" fmla="*/ 3505200 w 4735286"/>
              <a:gd name="connsiteY1" fmla="*/ 2607129 h 2612572"/>
              <a:gd name="connsiteX2" fmla="*/ 3559629 w 4735286"/>
              <a:gd name="connsiteY2" fmla="*/ 576943 h 2612572"/>
              <a:gd name="connsiteX3" fmla="*/ 3652157 w 4735286"/>
              <a:gd name="connsiteY3" fmla="*/ 658586 h 2612572"/>
              <a:gd name="connsiteX4" fmla="*/ 3695700 w 4735286"/>
              <a:gd name="connsiteY4" fmla="*/ 625929 h 2612572"/>
              <a:gd name="connsiteX5" fmla="*/ 3750129 w 4735286"/>
              <a:gd name="connsiteY5" fmla="*/ 723900 h 2612572"/>
              <a:gd name="connsiteX6" fmla="*/ 3788229 w 4735286"/>
              <a:gd name="connsiteY6" fmla="*/ 685800 h 2612572"/>
              <a:gd name="connsiteX7" fmla="*/ 3891643 w 4735286"/>
              <a:gd name="connsiteY7" fmla="*/ 783772 h 2612572"/>
              <a:gd name="connsiteX8" fmla="*/ 3929743 w 4735286"/>
              <a:gd name="connsiteY8" fmla="*/ 745672 h 2612572"/>
              <a:gd name="connsiteX9" fmla="*/ 4076700 w 4735286"/>
              <a:gd name="connsiteY9" fmla="*/ 843643 h 2612572"/>
              <a:gd name="connsiteX10" fmla="*/ 4125686 w 4735286"/>
              <a:gd name="connsiteY10" fmla="*/ 800100 h 2612572"/>
              <a:gd name="connsiteX11" fmla="*/ 4174672 w 4735286"/>
              <a:gd name="connsiteY11" fmla="*/ 941615 h 2612572"/>
              <a:gd name="connsiteX12" fmla="*/ 4223657 w 4735286"/>
              <a:gd name="connsiteY12" fmla="*/ 865415 h 2612572"/>
              <a:gd name="connsiteX13" fmla="*/ 4261757 w 4735286"/>
              <a:gd name="connsiteY13" fmla="*/ 881743 h 2612572"/>
              <a:gd name="connsiteX14" fmla="*/ 4305300 w 4735286"/>
              <a:gd name="connsiteY14" fmla="*/ 881743 h 2612572"/>
              <a:gd name="connsiteX15" fmla="*/ 4370614 w 4735286"/>
              <a:gd name="connsiteY15" fmla="*/ 930729 h 2612572"/>
              <a:gd name="connsiteX16" fmla="*/ 4484914 w 4735286"/>
              <a:gd name="connsiteY16" fmla="*/ 609600 h 2612572"/>
              <a:gd name="connsiteX17" fmla="*/ 4555672 w 4735286"/>
              <a:gd name="connsiteY17" fmla="*/ 32657 h 2612572"/>
              <a:gd name="connsiteX18" fmla="*/ 4653643 w 4735286"/>
              <a:gd name="connsiteY18" fmla="*/ 277586 h 2612572"/>
              <a:gd name="connsiteX19" fmla="*/ 4735286 w 4735286"/>
              <a:gd name="connsiteY19" fmla="*/ 0 h 261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735286" h="2612572">
                <a:moveTo>
                  <a:pt x="0" y="2612572"/>
                </a:moveTo>
                <a:lnTo>
                  <a:pt x="3505200" y="2607129"/>
                </a:lnTo>
                <a:lnTo>
                  <a:pt x="3559629" y="576943"/>
                </a:lnTo>
                <a:lnTo>
                  <a:pt x="3652157" y="658586"/>
                </a:lnTo>
                <a:lnTo>
                  <a:pt x="3695700" y="625929"/>
                </a:lnTo>
                <a:lnTo>
                  <a:pt x="3750129" y="723900"/>
                </a:lnTo>
                <a:lnTo>
                  <a:pt x="3788229" y="685800"/>
                </a:lnTo>
                <a:lnTo>
                  <a:pt x="3891643" y="783772"/>
                </a:lnTo>
                <a:lnTo>
                  <a:pt x="3929743" y="745672"/>
                </a:lnTo>
                <a:lnTo>
                  <a:pt x="4076700" y="843643"/>
                </a:lnTo>
                <a:lnTo>
                  <a:pt x="4125686" y="800100"/>
                </a:lnTo>
                <a:lnTo>
                  <a:pt x="4174672" y="941615"/>
                </a:lnTo>
                <a:lnTo>
                  <a:pt x="4223657" y="865415"/>
                </a:lnTo>
                <a:lnTo>
                  <a:pt x="4261757" y="881743"/>
                </a:lnTo>
                <a:lnTo>
                  <a:pt x="4305300" y="881743"/>
                </a:lnTo>
                <a:lnTo>
                  <a:pt x="4370614" y="930729"/>
                </a:lnTo>
                <a:lnTo>
                  <a:pt x="4484914" y="609600"/>
                </a:lnTo>
                <a:lnTo>
                  <a:pt x="4555672" y="32657"/>
                </a:lnTo>
                <a:lnTo>
                  <a:pt x="4653643" y="277586"/>
                </a:lnTo>
                <a:lnTo>
                  <a:pt x="4735286" y="0"/>
                </a:ln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 102"/>
          <p:cNvSpPr/>
          <p:nvPr/>
        </p:nvSpPr>
        <p:spPr>
          <a:xfrm>
            <a:off x="7087450" y="1643686"/>
            <a:ext cx="4740729" cy="2846614"/>
          </a:xfrm>
          <a:custGeom>
            <a:avLst/>
            <a:gdLst>
              <a:gd name="connsiteX0" fmla="*/ 0 w 4740729"/>
              <a:gd name="connsiteY0" fmla="*/ 2846614 h 2846614"/>
              <a:gd name="connsiteX1" fmla="*/ 3499757 w 4740729"/>
              <a:gd name="connsiteY1" fmla="*/ 2846614 h 2846614"/>
              <a:gd name="connsiteX2" fmla="*/ 3554186 w 4740729"/>
              <a:gd name="connsiteY2" fmla="*/ 2378529 h 2846614"/>
              <a:gd name="connsiteX3" fmla="*/ 3597729 w 4740729"/>
              <a:gd name="connsiteY3" fmla="*/ 2302329 h 2846614"/>
              <a:gd name="connsiteX4" fmla="*/ 3663043 w 4740729"/>
              <a:gd name="connsiteY4" fmla="*/ 2590800 h 2846614"/>
              <a:gd name="connsiteX5" fmla="*/ 3701143 w 4740729"/>
              <a:gd name="connsiteY5" fmla="*/ 2667000 h 2846614"/>
              <a:gd name="connsiteX6" fmla="*/ 3799114 w 4740729"/>
              <a:gd name="connsiteY6" fmla="*/ 2373086 h 2846614"/>
              <a:gd name="connsiteX7" fmla="*/ 3891643 w 4740729"/>
              <a:gd name="connsiteY7" fmla="*/ 2536372 h 2846614"/>
              <a:gd name="connsiteX8" fmla="*/ 3940629 w 4740729"/>
              <a:gd name="connsiteY8" fmla="*/ 1948543 h 2846614"/>
              <a:gd name="connsiteX9" fmla="*/ 3984172 w 4740729"/>
              <a:gd name="connsiteY9" fmla="*/ 2237014 h 2846614"/>
              <a:gd name="connsiteX10" fmla="*/ 4038600 w 4740729"/>
              <a:gd name="connsiteY10" fmla="*/ 2073729 h 2846614"/>
              <a:gd name="connsiteX11" fmla="*/ 4082143 w 4740729"/>
              <a:gd name="connsiteY11" fmla="*/ 2117272 h 2846614"/>
              <a:gd name="connsiteX12" fmla="*/ 4125686 w 4740729"/>
              <a:gd name="connsiteY12" fmla="*/ 1687286 h 2846614"/>
              <a:gd name="connsiteX13" fmla="*/ 4174672 w 4740729"/>
              <a:gd name="connsiteY13" fmla="*/ 1572986 h 2846614"/>
              <a:gd name="connsiteX14" fmla="*/ 4218214 w 4740729"/>
              <a:gd name="connsiteY14" fmla="*/ 1578429 h 2846614"/>
              <a:gd name="connsiteX15" fmla="*/ 4359729 w 4740729"/>
              <a:gd name="connsiteY15" fmla="*/ 930729 h 2846614"/>
              <a:gd name="connsiteX16" fmla="*/ 4430486 w 4740729"/>
              <a:gd name="connsiteY16" fmla="*/ 1001486 h 2846614"/>
              <a:gd name="connsiteX17" fmla="*/ 4468586 w 4740729"/>
              <a:gd name="connsiteY17" fmla="*/ 326572 h 2846614"/>
              <a:gd name="connsiteX18" fmla="*/ 4501243 w 4740729"/>
              <a:gd name="connsiteY18" fmla="*/ 440872 h 2846614"/>
              <a:gd name="connsiteX19" fmla="*/ 4555672 w 4740729"/>
              <a:gd name="connsiteY19" fmla="*/ 359229 h 2846614"/>
              <a:gd name="connsiteX20" fmla="*/ 4631872 w 4740729"/>
              <a:gd name="connsiteY20" fmla="*/ 424543 h 2846614"/>
              <a:gd name="connsiteX21" fmla="*/ 4708072 w 4740729"/>
              <a:gd name="connsiteY21" fmla="*/ 185057 h 2846614"/>
              <a:gd name="connsiteX22" fmla="*/ 4740729 w 4740729"/>
              <a:gd name="connsiteY22" fmla="*/ 0 h 28466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740729" h="2846614">
                <a:moveTo>
                  <a:pt x="0" y="2846614"/>
                </a:moveTo>
                <a:lnTo>
                  <a:pt x="3499757" y="2846614"/>
                </a:lnTo>
                <a:lnTo>
                  <a:pt x="3554186" y="2378529"/>
                </a:lnTo>
                <a:lnTo>
                  <a:pt x="3597729" y="2302329"/>
                </a:lnTo>
                <a:lnTo>
                  <a:pt x="3663043" y="2590800"/>
                </a:lnTo>
                <a:lnTo>
                  <a:pt x="3701143" y="2667000"/>
                </a:lnTo>
                <a:lnTo>
                  <a:pt x="3799114" y="2373086"/>
                </a:lnTo>
                <a:lnTo>
                  <a:pt x="3891643" y="2536372"/>
                </a:lnTo>
                <a:lnTo>
                  <a:pt x="3940629" y="1948543"/>
                </a:lnTo>
                <a:lnTo>
                  <a:pt x="3984172" y="2237014"/>
                </a:lnTo>
                <a:lnTo>
                  <a:pt x="4038600" y="2073729"/>
                </a:lnTo>
                <a:lnTo>
                  <a:pt x="4082143" y="2117272"/>
                </a:lnTo>
                <a:lnTo>
                  <a:pt x="4125686" y="1687286"/>
                </a:lnTo>
                <a:lnTo>
                  <a:pt x="4174672" y="1572986"/>
                </a:lnTo>
                <a:lnTo>
                  <a:pt x="4218214" y="1578429"/>
                </a:lnTo>
                <a:lnTo>
                  <a:pt x="4359729" y="930729"/>
                </a:lnTo>
                <a:lnTo>
                  <a:pt x="4430486" y="1001486"/>
                </a:lnTo>
                <a:lnTo>
                  <a:pt x="4468586" y="326572"/>
                </a:lnTo>
                <a:lnTo>
                  <a:pt x="4501243" y="440872"/>
                </a:lnTo>
                <a:lnTo>
                  <a:pt x="4555672" y="359229"/>
                </a:lnTo>
                <a:lnTo>
                  <a:pt x="4631872" y="424543"/>
                </a:lnTo>
                <a:lnTo>
                  <a:pt x="4708072" y="185057"/>
                </a:lnTo>
                <a:lnTo>
                  <a:pt x="4740729" y="0"/>
                </a:ln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reeform 103"/>
          <p:cNvSpPr/>
          <p:nvPr/>
        </p:nvSpPr>
        <p:spPr>
          <a:xfrm>
            <a:off x="7085586" y="1696096"/>
            <a:ext cx="4718957" cy="3145971"/>
          </a:xfrm>
          <a:custGeom>
            <a:avLst/>
            <a:gdLst>
              <a:gd name="connsiteX0" fmla="*/ 0 w 4718957"/>
              <a:gd name="connsiteY0" fmla="*/ 2786743 h 3145971"/>
              <a:gd name="connsiteX1" fmla="*/ 2465615 w 4718957"/>
              <a:gd name="connsiteY1" fmla="*/ 2775857 h 3145971"/>
              <a:gd name="connsiteX2" fmla="*/ 2514600 w 4718957"/>
              <a:gd name="connsiteY2" fmla="*/ 2171700 h 3145971"/>
              <a:gd name="connsiteX3" fmla="*/ 2569029 w 4718957"/>
              <a:gd name="connsiteY3" fmla="*/ 1948543 h 3145971"/>
              <a:gd name="connsiteX4" fmla="*/ 2596243 w 4718957"/>
              <a:gd name="connsiteY4" fmla="*/ 2030186 h 3145971"/>
              <a:gd name="connsiteX5" fmla="*/ 2759529 w 4718957"/>
              <a:gd name="connsiteY5" fmla="*/ 2231571 h 3145971"/>
              <a:gd name="connsiteX6" fmla="*/ 2808515 w 4718957"/>
              <a:gd name="connsiteY6" fmla="*/ 2013857 h 3145971"/>
              <a:gd name="connsiteX7" fmla="*/ 2841172 w 4718957"/>
              <a:gd name="connsiteY7" fmla="*/ 2073729 h 3145971"/>
              <a:gd name="connsiteX8" fmla="*/ 2884715 w 4718957"/>
              <a:gd name="connsiteY8" fmla="*/ 2073729 h 3145971"/>
              <a:gd name="connsiteX9" fmla="*/ 2939143 w 4718957"/>
              <a:gd name="connsiteY9" fmla="*/ 2171700 h 3145971"/>
              <a:gd name="connsiteX10" fmla="*/ 2988129 w 4718957"/>
              <a:gd name="connsiteY10" fmla="*/ 2171700 h 3145971"/>
              <a:gd name="connsiteX11" fmla="*/ 3091543 w 4718957"/>
              <a:gd name="connsiteY11" fmla="*/ 2389414 h 3145971"/>
              <a:gd name="connsiteX12" fmla="*/ 3358243 w 4718957"/>
              <a:gd name="connsiteY12" fmla="*/ 2313214 h 3145971"/>
              <a:gd name="connsiteX13" fmla="*/ 3477986 w 4718957"/>
              <a:gd name="connsiteY13" fmla="*/ 2569029 h 3145971"/>
              <a:gd name="connsiteX14" fmla="*/ 3532415 w 4718957"/>
              <a:gd name="connsiteY14" fmla="*/ 2569029 h 3145971"/>
              <a:gd name="connsiteX15" fmla="*/ 3619500 w 4718957"/>
              <a:gd name="connsiteY15" fmla="*/ 2808514 h 3145971"/>
              <a:gd name="connsiteX16" fmla="*/ 3657600 w 4718957"/>
              <a:gd name="connsiteY16" fmla="*/ 2677886 h 3145971"/>
              <a:gd name="connsiteX17" fmla="*/ 3717472 w 4718957"/>
              <a:gd name="connsiteY17" fmla="*/ 2803071 h 3145971"/>
              <a:gd name="connsiteX18" fmla="*/ 3744686 w 4718957"/>
              <a:gd name="connsiteY18" fmla="*/ 2797629 h 3145971"/>
              <a:gd name="connsiteX19" fmla="*/ 3853543 w 4718957"/>
              <a:gd name="connsiteY19" fmla="*/ 3058886 h 3145971"/>
              <a:gd name="connsiteX20" fmla="*/ 3902529 w 4718957"/>
              <a:gd name="connsiteY20" fmla="*/ 3037114 h 3145971"/>
              <a:gd name="connsiteX21" fmla="*/ 3946072 w 4718957"/>
              <a:gd name="connsiteY21" fmla="*/ 3145971 h 3145971"/>
              <a:gd name="connsiteX22" fmla="*/ 4000500 w 4718957"/>
              <a:gd name="connsiteY22" fmla="*/ 2705100 h 3145971"/>
              <a:gd name="connsiteX23" fmla="*/ 4038600 w 4718957"/>
              <a:gd name="connsiteY23" fmla="*/ 2672443 h 3145971"/>
              <a:gd name="connsiteX24" fmla="*/ 4087586 w 4718957"/>
              <a:gd name="connsiteY24" fmla="*/ 2868386 h 3145971"/>
              <a:gd name="connsiteX25" fmla="*/ 4131129 w 4718957"/>
              <a:gd name="connsiteY25" fmla="*/ 2677886 h 3145971"/>
              <a:gd name="connsiteX26" fmla="*/ 4196443 w 4718957"/>
              <a:gd name="connsiteY26" fmla="*/ 2569029 h 3145971"/>
              <a:gd name="connsiteX27" fmla="*/ 4272643 w 4718957"/>
              <a:gd name="connsiteY27" fmla="*/ 2313214 h 3145971"/>
              <a:gd name="connsiteX28" fmla="*/ 4337957 w 4718957"/>
              <a:gd name="connsiteY28" fmla="*/ 2215243 h 3145971"/>
              <a:gd name="connsiteX29" fmla="*/ 4446815 w 4718957"/>
              <a:gd name="connsiteY29" fmla="*/ 1317171 h 3145971"/>
              <a:gd name="connsiteX30" fmla="*/ 4495800 w 4718957"/>
              <a:gd name="connsiteY30" fmla="*/ 598714 h 3145971"/>
              <a:gd name="connsiteX31" fmla="*/ 4539343 w 4718957"/>
              <a:gd name="connsiteY31" fmla="*/ 321129 h 3145971"/>
              <a:gd name="connsiteX32" fmla="*/ 4604657 w 4718957"/>
              <a:gd name="connsiteY32" fmla="*/ 386443 h 3145971"/>
              <a:gd name="connsiteX33" fmla="*/ 4648200 w 4718957"/>
              <a:gd name="connsiteY33" fmla="*/ 114300 h 3145971"/>
              <a:gd name="connsiteX34" fmla="*/ 4718957 w 4718957"/>
              <a:gd name="connsiteY34" fmla="*/ 0 h 3145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4718957" h="3145971">
                <a:moveTo>
                  <a:pt x="0" y="2786743"/>
                </a:moveTo>
                <a:lnTo>
                  <a:pt x="2465615" y="2775857"/>
                </a:lnTo>
                <a:lnTo>
                  <a:pt x="2514600" y="2171700"/>
                </a:lnTo>
                <a:lnTo>
                  <a:pt x="2569029" y="1948543"/>
                </a:lnTo>
                <a:lnTo>
                  <a:pt x="2596243" y="2030186"/>
                </a:lnTo>
                <a:lnTo>
                  <a:pt x="2759529" y="2231571"/>
                </a:lnTo>
                <a:lnTo>
                  <a:pt x="2808515" y="2013857"/>
                </a:lnTo>
                <a:lnTo>
                  <a:pt x="2841172" y="2073729"/>
                </a:lnTo>
                <a:lnTo>
                  <a:pt x="2884715" y="2073729"/>
                </a:lnTo>
                <a:lnTo>
                  <a:pt x="2939143" y="2171700"/>
                </a:lnTo>
                <a:lnTo>
                  <a:pt x="2988129" y="2171700"/>
                </a:lnTo>
                <a:lnTo>
                  <a:pt x="3091543" y="2389414"/>
                </a:lnTo>
                <a:lnTo>
                  <a:pt x="3358243" y="2313214"/>
                </a:lnTo>
                <a:lnTo>
                  <a:pt x="3477986" y="2569029"/>
                </a:lnTo>
                <a:lnTo>
                  <a:pt x="3532415" y="2569029"/>
                </a:lnTo>
                <a:lnTo>
                  <a:pt x="3619500" y="2808514"/>
                </a:lnTo>
                <a:lnTo>
                  <a:pt x="3657600" y="2677886"/>
                </a:lnTo>
                <a:lnTo>
                  <a:pt x="3717472" y="2803071"/>
                </a:lnTo>
                <a:lnTo>
                  <a:pt x="3744686" y="2797629"/>
                </a:lnTo>
                <a:lnTo>
                  <a:pt x="3853543" y="3058886"/>
                </a:lnTo>
                <a:lnTo>
                  <a:pt x="3902529" y="3037114"/>
                </a:lnTo>
                <a:lnTo>
                  <a:pt x="3946072" y="3145971"/>
                </a:lnTo>
                <a:lnTo>
                  <a:pt x="4000500" y="2705100"/>
                </a:lnTo>
                <a:lnTo>
                  <a:pt x="4038600" y="2672443"/>
                </a:lnTo>
                <a:lnTo>
                  <a:pt x="4087586" y="2868386"/>
                </a:lnTo>
                <a:lnTo>
                  <a:pt x="4131129" y="2677886"/>
                </a:lnTo>
                <a:lnTo>
                  <a:pt x="4196443" y="2569029"/>
                </a:lnTo>
                <a:lnTo>
                  <a:pt x="4272643" y="2313214"/>
                </a:lnTo>
                <a:lnTo>
                  <a:pt x="4337957" y="2215243"/>
                </a:lnTo>
                <a:lnTo>
                  <a:pt x="4446815" y="1317171"/>
                </a:lnTo>
                <a:lnTo>
                  <a:pt x="4495800" y="598714"/>
                </a:lnTo>
                <a:lnTo>
                  <a:pt x="4539343" y="321129"/>
                </a:lnTo>
                <a:lnTo>
                  <a:pt x="4604657" y="386443"/>
                </a:lnTo>
                <a:lnTo>
                  <a:pt x="4648200" y="114300"/>
                </a:lnTo>
                <a:lnTo>
                  <a:pt x="4718957" y="0"/>
                </a:lnTo>
              </a:path>
            </a:pathLst>
          </a:cu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TextBox 104"/>
          <p:cNvSpPr txBox="1"/>
          <p:nvPr/>
        </p:nvSpPr>
        <p:spPr>
          <a:xfrm rot="16200000">
            <a:off x="4647106" y="3126334"/>
            <a:ext cx="3510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Normalized Customer Cost</a:t>
            </a:r>
            <a:endParaRPr lang="en-US" sz="2400" dirty="0"/>
          </a:p>
        </p:txBody>
      </p:sp>
      <p:sp>
        <p:nvSpPr>
          <p:cNvPr id="106" name="Oval 105"/>
          <p:cNvSpPr/>
          <p:nvPr/>
        </p:nvSpPr>
        <p:spPr>
          <a:xfrm>
            <a:off x="11306849" y="2487491"/>
            <a:ext cx="192024" cy="18288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Arrow Connector 106"/>
          <p:cNvCxnSpPr/>
          <p:nvPr/>
        </p:nvCxnSpPr>
        <p:spPr>
          <a:xfrm flipH="1">
            <a:off x="9765567" y="1798090"/>
            <a:ext cx="875268" cy="1318438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11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9" grpId="0" animBg="1"/>
      <p:bldP spid="54" grpId="0"/>
      <p:bldP spid="73" grpId="0"/>
      <p:bldP spid="74" grpId="0"/>
      <p:bldP spid="75" grpId="0"/>
      <p:bldP spid="89" grpId="0" animBg="1"/>
      <p:bldP spid="90" grpId="0" animBg="1"/>
      <p:bldP spid="91" grpId="0" animBg="1"/>
      <p:bldP spid="102" grpId="0" animBg="1"/>
      <p:bldP spid="103" grpId="0" animBg="1"/>
      <p:bldP spid="104" grpId="0" animBg="1"/>
      <p:bldP spid="10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4C285-6686-4E2A-92E6-BF638D8FBB6B}" type="slidenum">
              <a:rPr lang="en-US" smtClean="0"/>
              <a:t>18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60401" y="418263"/>
            <a:ext cx="8394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 smtClean="0"/>
              <a:t>Goal</a:t>
            </a:r>
            <a:r>
              <a:rPr lang="en-US" sz="4000" dirty="0" smtClean="0"/>
              <a:t>: Increase reliable DR adoption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660400" y="1421563"/>
            <a:ext cx="10782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 smtClean="0"/>
              <a:t>Approach</a:t>
            </a:r>
            <a:r>
              <a:rPr lang="en-US" sz="4000" dirty="0" smtClean="0"/>
              <a:t>: Flexible Commitment DR Program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1409699" y="5264873"/>
            <a:ext cx="2324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00B050"/>
                </a:solidFill>
              </a:rPr>
              <a:t>Modeling</a:t>
            </a:r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12001" y="5353050"/>
            <a:ext cx="2552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00B0F0"/>
                </a:solidFill>
              </a:rPr>
              <a:t>Simulation</a:t>
            </a:r>
            <a:endParaRPr lang="en-US" sz="4000" dirty="0">
              <a:solidFill>
                <a:srgbClr val="00B0F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74" y="3278679"/>
            <a:ext cx="3105151" cy="8213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473" y="4330720"/>
            <a:ext cx="4040231" cy="41150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60400" y="3048000"/>
            <a:ext cx="4224379" cy="20066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2689" y="3207838"/>
            <a:ext cx="2325663" cy="16869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600" y="3181466"/>
            <a:ext cx="2209800" cy="183715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791200" y="3048000"/>
            <a:ext cx="5359399" cy="200660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40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4C285-6686-4E2A-92E6-BF638D8FBB6B}" type="slidenum">
              <a:rPr lang="en-US" smtClean="0"/>
              <a:t>19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60401" y="418263"/>
            <a:ext cx="8394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 smtClean="0"/>
              <a:t>Goal</a:t>
            </a:r>
            <a:r>
              <a:rPr lang="en-US" sz="4000" dirty="0" smtClean="0"/>
              <a:t>: Increase reliable DR adoption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660400" y="1421563"/>
            <a:ext cx="10782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 smtClean="0"/>
              <a:t>Approach</a:t>
            </a:r>
            <a:r>
              <a:rPr lang="en-US" sz="4000" dirty="0" smtClean="0"/>
              <a:t>: </a:t>
            </a:r>
            <a:r>
              <a:rPr lang="en-US" sz="4000" dirty="0"/>
              <a:t>Flexible Commitment DR </a:t>
            </a:r>
            <a:r>
              <a:rPr lang="en-US" sz="4000" dirty="0" smtClean="0"/>
              <a:t>Program</a:t>
            </a:r>
            <a:endParaRPr lang="en-US" sz="4000" dirty="0"/>
          </a:p>
        </p:txBody>
      </p:sp>
      <p:sp>
        <p:nvSpPr>
          <p:cNvPr id="5" name="Rectangle 4"/>
          <p:cNvSpPr/>
          <p:nvPr/>
        </p:nvSpPr>
        <p:spPr>
          <a:xfrm>
            <a:off x="534795" y="2727602"/>
            <a:ext cx="45724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B0F0"/>
                </a:solidFill>
              </a:rPr>
              <a:t>Cost reduction up </a:t>
            </a:r>
            <a:r>
              <a:rPr lang="en-US" sz="3200" b="1" dirty="0">
                <a:solidFill>
                  <a:srgbClr val="00B0F0"/>
                </a:solidFill>
              </a:rPr>
              <a:t>to 50</a:t>
            </a:r>
            <a:r>
              <a:rPr lang="en-US" sz="3200" b="1" dirty="0" smtClean="0">
                <a:solidFill>
                  <a:srgbClr val="00B0F0"/>
                </a:solidFill>
              </a:rPr>
              <a:t>%</a:t>
            </a:r>
            <a:endParaRPr lang="en-US" sz="3200" b="1" dirty="0">
              <a:solidFill>
                <a:srgbClr val="00B0F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023" y="3422072"/>
            <a:ext cx="3712582" cy="247055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885908" y="2686002"/>
            <a:ext cx="595668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b="1" dirty="0" smtClean="0">
                <a:solidFill>
                  <a:srgbClr val="00B050"/>
                </a:solidFill>
              </a:rPr>
              <a:t>DR extraction increased up </a:t>
            </a:r>
            <a:r>
              <a:rPr lang="en-US" sz="3200" b="1" dirty="0">
                <a:solidFill>
                  <a:srgbClr val="00B050"/>
                </a:solidFill>
              </a:rPr>
              <a:t>to 40</a:t>
            </a:r>
            <a:r>
              <a:rPr lang="en-US" sz="3200" b="1" dirty="0" smtClean="0">
                <a:solidFill>
                  <a:srgbClr val="00B050"/>
                </a:solidFill>
              </a:rPr>
              <a:t>%</a:t>
            </a:r>
            <a:endParaRPr lang="en-US" sz="3200" b="1" dirty="0">
              <a:solidFill>
                <a:srgbClr val="00B050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4125" y="3422072"/>
            <a:ext cx="3940253" cy="2478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1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2804" y="162280"/>
            <a:ext cx="11653544" cy="769441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sz="4400" dirty="0" smtClean="0">
                <a:ea typeface="Times New Roman" charset="0"/>
                <a:cs typeface="Times New Roman" charset="0"/>
              </a:rPr>
              <a:t>Solar + Wind energy outpaces DR adoption</a:t>
            </a:r>
            <a:endParaRPr lang="en-US" sz="4400" dirty="0">
              <a:ea typeface="Times New Roman" charset="0"/>
              <a:cs typeface="Times New Roman" charset="0"/>
            </a:endParaRPr>
          </a:p>
        </p:txBody>
      </p:sp>
      <p:graphicFrame>
        <p:nvGraphicFramePr>
          <p:cNvPr id="4" name="Chart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19727138"/>
              </p:ext>
            </p:extLst>
          </p:nvPr>
        </p:nvGraphicFramePr>
        <p:xfrm>
          <a:off x="596845" y="1726942"/>
          <a:ext cx="5386512" cy="40737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6554418" y="4032822"/>
            <a:ext cx="55441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California State </a:t>
            </a:r>
            <a:r>
              <a:rPr lang="en-US" sz="2400" dirty="0"/>
              <a:t>L</a:t>
            </a:r>
            <a:r>
              <a:rPr lang="en-US" sz="2400" dirty="0" smtClean="0"/>
              <a:t>egislature solution (2013):</a:t>
            </a:r>
          </a:p>
          <a:p>
            <a:r>
              <a:rPr lang="en-US" sz="2400" dirty="0" smtClean="0"/>
              <a:t>1,325 MW of grid storage by 2020</a:t>
            </a:r>
            <a:endParaRPr lang="en-US" sz="2400" dirty="0"/>
          </a:p>
        </p:txBody>
      </p:sp>
      <p:sp>
        <p:nvSpPr>
          <p:cNvPr id="6" name="Oval 5"/>
          <p:cNvSpPr/>
          <p:nvPr/>
        </p:nvSpPr>
        <p:spPr>
          <a:xfrm>
            <a:off x="5158409" y="4549656"/>
            <a:ext cx="159027" cy="159026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5426765" y="4330995"/>
            <a:ext cx="1127654" cy="298174"/>
          </a:xfrm>
          <a:prstGeom prst="straightConnector1">
            <a:avLst/>
          </a:prstGeom>
          <a:ln w="5715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87600" y="5949672"/>
            <a:ext cx="765100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http://energyalmanac.ca.gov/electricity/electric_generation_capacity.html</a:t>
            </a:r>
          </a:p>
          <a:p>
            <a:r>
              <a:rPr lang="en-US" sz="1600" dirty="0" smtClean="0"/>
              <a:t>FERC Assessment of Demand </a:t>
            </a:r>
            <a:r>
              <a:rPr lang="en-US" sz="1600" dirty="0" smtClean="0"/>
              <a:t>Response and </a:t>
            </a:r>
            <a:r>
              <a:rPr lang="en-US" sz="1600" dirty="0" smtClean="0"/>
              <a:t>Advanced Metering Staff Reports: 2010-2015.</a:t>
            </a:r>
          </a:p>
          <a:p>
            <a:r>
              <a:rPr lang="en-US" sz="1600" dirty="0" smtClean="0"/>
              <a:t>CAISO Demand Response Barriers Study 2009.</a:t>
            </a:r>
          </a:p>
          <a:p>
            <a:endParaRPr lang="en-US" sz="1600" dirty="0" smtClean="0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4C285-6686-4E2A-92E6-BF638D8FBB6B}" type="slidenum">
              <a:rPr lang="en-US" smtClean="0"/>
              <a:t>2</a:t>
            </a:fld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1267579" y="2270551"/>
            <a:ext cx="4340352" cy="2084832"/>
          </a:xfrm>
          <a:custGeom>
            <a:avLst/>
            <a:gdLst>
              <a:gd name="connsiteX0" fmla="*/ 0 w 4340352"/>
              <a:gd name="connsiteY0" fmla="*/ 2084832 h 2084832"/>
              <a:gd name="connsiteX1" fmla="*/ 390144 w 4340352"/>
              <a:gd name="connsiteY1" fmla="*/ 1950720 h 2084832"/>
              <a:gd name="connsiteX2" fmla="*/ 780288 w 4340352"/>
              <a:gd name="connsiteY2" fmla="*/ 1975104 h 2084832"/>
              <a:gd name="connsiteX3" fmla="*/ 1182624 w 4340352"/>
              <a:gd name="connsiteY3" fmla="*/ 1938528 h 2084832"/>
              <a:gd name="connsiteX4" fmla="*/ 1962912 w 4340352"/>
              <a:gd name="connsiteY4" fmla="*/ 1914144 h 2084832"/>
              <a:gd name="connsiteX5" fmla="*/ 2389632 w 4340352"/>
              <a:gd name="connsiteY5" fmla="*/ 1853184 h 2084832"/>
              <a:gd name="connsiteX6" fmla="*/ 2779776 w 4340352"/>
              <a:gd name="connsiteY6" fmla="*/ 1731264 h 2084832"/>
              <a:gd name="connsiteX7" fmla="*/ 3157728 w 4340352"/>
              <a:gd name="connsiteY7" fmla="*/ 1524000 h 2084832"/>
              <a:gd name="connsiteX8" fmla="*/ 3535680 w 4340352"/>
              <a:gd name="connsiteY8" fmla="*/ 1182624 h 2084832"/>
              <a:gd name="connsiteX9" fmla="*/ 3950208 w 4340352"/>
              <a:gd name="connsiteY9" fmla="*/ 451104 h 2084832"/>
              <a:gd name="connsiteX10" fmla="*/ 4340352 w 4340352"/>
              <a:gd name="connsiteY10" fmla="*/ 0 h 2084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340352" h="2084832">
                <a:moveTo>
                  <a:pt x="0" y="2084832"/>
                </a:moveTo>
                <a:lnTo>
                  <a:pt x="390144" y="1950720"/>
                </a:lnTo>
                <a:lnTo>
                  <a:pt x="780288" y="1975104"/>
                </a:lnTo>
                <a:lnTo>
                  <a:pt x="1182624" y="1938528"/>
                </a:lnTo>
                <a:lnTo>
                  <a:pt x="1962912" y="1914144"/>
                </a:lnTo>
                <a:lnTo>
                  <a:pt x="2389632" y="1853184"/>
                </a:lnTo>
                <a:lnTo>
                  <a:pt x="2779776" y="1731264"/>
                </a:lnTo>
                <a:lnTo>
                  <a:pt x="3157728" y="1524000"/>
                </a:lnTo>
                <a:lnTo>
                  <a:pt x="3535680" y="1182624"/>
                </a:lnTo>
                <a:lnTo>
                  <a:pt x="3950208" y="451104"/>
                </a:lnTo>
                <a:lnTo>
                  <a:pt x="4340352" y="0"/>
                </a:lnTo>
              </a:path>
            </a:pathLst>
          </a:cu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2072640" y="5568218"/>
            <a:ext cx="243840" cy="0"/>
          </a:xfrm>
          <a:prstGeom prst="line">
            <a:avLst/>
          </a:prstGeom>
          <a:ln w="571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352758" y="5568218"/>
            <a:ext cx="27871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Freeform 22"/>
          <p:cNvSpPr/>
          <p:nvPr/>
        </p:nvSpPr>
        <p:spPr>
          <a:xfrm>
            <a:off x="1267579" y="4104413"/>
            <a:ext cx="4340352" cy="377952"/>
          </a:xfrm>
          <a:custGeom>
            <a:avLst/>
            <a:gdLst>
              <a:gd name="connsiteX0" fmla="*/ 0 w 4340352"/>
              <a:gd name="connsiteY0" fmla="*/ 377952 h 377952"/>
              <a:gd name="connsiteX1" fmla="*/ 780288 w 4340352"/>
              <a:gd name="connsiteY1" fmla="*/ 158496 h 377952"/>
              <a:gd name="connsiteX2" fmla="*/ 1999488 w 4340352"/>
              <a:gd name="connsiteY2" fmla="*/ 48768 h 377952"/>
              <a:gd name="connsiteX3" fmla="*/ 2377440 w 4340352"/>
              <a:gd name="connsiteY3" fmla="*/ 0 h 377952"/>
              <a:gd name="connsiteX4" fmla="*/ 2804160 w 4340352"/>
              <a:gd name="connsiteY4" fmla="*/ 280416 h 377952"/>
              <a:gd name="connsiteX5" fmla="*/ 3169920 w 4340352"/>
              <a:gd name="connsiteY5" fmla="*/ 280416 h 377952"/>
              <a:gd name="connsiteX6" fmla="*/ 3572256 w 4340352"/>
              <a:gd name="connsiteY6" fmla="*/ 256032 h 377952"/>
              <a:gd name="connsiteX7" fmla="*/ 3938016 w 4340352"/>
              <a:gd name="connsiteY7" fmla="*/ 341376 h 377952"/>
              <a:gd name="connsiteX8" fmla="*/ 4340352 w 4340352"/>
              <a:gd name="connsiteY8" fmla="*/ 329184 h 3779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40352" h="377952">
                <a:moveTo>
                  <a:pt x="0" y="377952"/>
                </a:moveTo>
                <a:lnTo>
                  <a:pt x="780288" y="158496"/>
                </a:lnTo>
                <a:lnTo>
                  <a:pt x="1999488" y="48768"/>
                </a:lnTo>
                <a:lnTo>
                  <a:pt x="2377440" y="0"/>
                </a:lnTo>
                <a:lnTo>
                  <a:pt x="2804160" y="280416"/>
                </a:lnTo>
                <a:lnTo>
                  <a:pt x="3169920" y="280416"/>
                </a:lnTo>
                <a:lnTo>
                  <a:pt x="3572256" y="256032"/>
                </a:lnTo>
                <a:lnTo>
                  <a:pt x="3938016" y="341376"/>
                </a:lnTo>
                <a:lnTo>
                  <a:pt x="4340352" y="329184"/>
                </a:ln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5607931" y="2441536"/>
            <a:ext cx="0" cy="1889459"/>
          </a:xfrm>
          <a:prstGeom prst="straightConnector1">
            <a:avLst/>
          </a:prstGeom>
          <a:ln w="7620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7239234" y="4861295"/>
            <a:ext cx="3777894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Expensive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Not environmentally friendly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8618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14" grpId="0" animBg="1"/>
      <p:bldP spid="23" grpId="0" animBg="1"/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58217" y="361156"/>
            <a:ext cx="11475563" cy="2387600"/>
          </a:xfrm>
        </p:spPr>
        <p:txBody>
          <a:bodyPr>
            <a:normAutofit/>
          </a:bodyPr>
          <a:lstStyle/>
          <a:p>
            <a:r>
              <a:rPr lang="en-US" b="1" dirty="0" smtClean="0"/>
              <a:t>Optimizing the Level of Commitment in Demand Response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/>
              <a:t>Joshua Comden</a:t>
            </a:r>
            <a:r>
              <a:rPr lang="en-US" dirty="0" smtClean="0"/>
              <a:t>, </a:t>
            </a:r>
            <a:r>
              <a:rPr lang="en-US" dirty="0" err="1" smtClean="0"/>
              <a:t>Zhenhua</a:t>
            </a:r>
            <a:r>
              <a:rPr lang="en-US" dirty="0" smtClean="0"/>
              <a:t> Liu, Yue Zhao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1580" y="4283073"/>
            <a:ext cx="3608839" cy="60960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 rot="20112276">
            <a:off x="7718342" y="4223268"/>
            <a:ext cx="38312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rgbClr val="00B050"/>
                </a:solidFill>
              </a:rPr>
              <a:t>Thank you!</a:t>
            </a:r>
            <a:endParaRPr lang="en-US" sz="6000" b="1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65367" y="6111082"/>
            <a:ext cx="3568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i="1" dirty="0" smtClean="0">
                <a:solidFill>
                  <a:srgbClr val="00B050"/>
                </a:solidFill>
              </a:rPr>
              <a:t>ACM GREENMETRICS 2016</a:t>
            </a:r>
            <a:endParaRPr lang="en-US" sz="2400" b="1" i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8903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4C285-6686-4E2A-92E6-BF638D8FBB6B}" type="slidenum">
              <a:rPr lang="en-US" smtClean="0"/>
              <a:t>21</a:t>
            </a:fld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372804" y="162280"/>
            <a:ext cx="11653544" cy="769441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sz="4400" dirty="0" smtClean="0"/>
              <a:t>Customer’s cost of reduction at peak loads is high</a:t>
            </a:r>
            <a:endParaRPr lang="en-US" sz="4400" dirty="0"/>
          </a:p>
        </p:txBody>
      </p:sp>
      <p:sp>
        <p:nvSpPr>
          <p:cNvPr id="7" name="TextBox 6"/>
          <p:cNvSpPr txBox="1"/>
          <p:nvPr/>
        </p:nvSpPr>
        <p:spPr>
          <a:xfrm>
            <a:off x="372804" y="3648890"/>
            <a:ext cx="3784369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Cost of reduction has an</a:t>
            </a:r>
          </a:p>
          <a:p>
            <a:r>
              <a:rPr lang="en-US" sz="2800" dirty="0" smtClean="0"/>
              <a:t>increasing marginal cost:</a:t>
            </a:r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781" y="1139085"/>
            <a:ext cx="2282885" cy="178649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2804" y="5131125"/>
            <a:ext cx="52518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e.g. Turning AC off is much more</a:t>
            </a:r>
          </a:p>
          <a:p>
            <a:r>
              <a:rPr lang="en-US" sz="2800" dirty="0" smtClean="0"/>
              <a:t>Inconvenient than turning it to low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95811" y="2370894"/>
            <a:ext cx="4928621" cy="3916881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7305256" y="2370894"/>
            <a:ext cx="3619176" cy="19694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/>
          <p:cNvSpPr/>
          <p:nvPr/>
        </p:nvSpPr>
        <p:spPr>
          <a:xfrm>
            <a:off x="7088930" y="3648890"/>
            <a:ext cx="3835502" cy="1295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/>
          <p:cNvSpPr/>
          <p:nvPr/>
        </p:nvSpPr>
        <p:spPr>
          <a:xfrm>
            <a:off x="7215804" y="4899539"/>
            <a:ext cx="3708628" cy="1727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305256" y="1336198"/>
            <a:ext cx="34316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Peak reduction is rare but costly.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88930" y="6356350"/>
            <a:ext cx="36249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UMass Trace Repository: Smart* Data Set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18500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4C285-6686-4E2A-92E6-BF638D8FBB6B}" type="slidenum">
              <a:rPr lang="en-US" smtClean="0"/>
              <a:t>22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2804" y="162280"/>
            <a:ext cx="11653544" cy="769441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sz="4400" dirty="0" smtClean="0"/>
              <a:t>How does the Level of Commitment extract DR?</a:t>
            </a:r>
            <a:endParaRPr lang="en-US" sz="4400" dirty="0"/>
          </a:p>
        </p:txBody>
      </p:sp>
      <p:sp>
        <p:nvSpPr>
          <p:cNvPr id="9" name="Rectangle 8"/>
          <p:cNvSpPr/>
          <p:nvPr/>
        </p:nvSpPr>
        <p:spPr>
          <a:xfrm>
            <a:off x="3103727" y="1748190"/>
            <a:ext cx="5268685" cy="3962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rot="5400000" flipH="1">
            <a:off x="4371372" y="1788221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5400000" flipH="1">
            <a:off x="5688548" y="1793660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rot="5400000" flipH="1">
            <a:off x="7005724" y="1799101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 flipH="1">
            <a:off x="7005723" y="5658111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5400000" flipH="1">
            <a:off x="5688545" y="5668995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rot="5400000" flipH="1">
            <a:off x="4365922" y="5663548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8261910" y="2536650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H="1">
            <a:off x="8267350" y="3331306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8267351" y="4120521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8272792" y="4915181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3107483" y="4915177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>
            <a:off x="3102038" y="4120518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3096593" y="3331302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flipH="1">
            <a:off x="3102033" y="2536642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374884" y="4279118"/>
            <a:ext cx="1752600" cy="11919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2677889" y="156276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25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671813" y="237237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2683329" y="3161585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15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2683329" y="3965464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795436" y="474796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795436" y="55456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952884" y="579927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4120864" y="578775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0.05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5499832" y="580206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758500" y="579113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0.15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8134188" y="5785169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</a:t>
            </a:r>
            <a:endParaRPr lang="en-US" dirty="0"/>
          </a:p>
        </p:txBody>
      </p:sp>
      <p:sp>
        <p:nvSpPr>
          <p:cNvPr id="37" name="TextBox 36"/>
          <p:cNvSpPr txBox="1"/>
          <p:nvPr/>
        </p:nvSpPr>
        <p:spPr>
          <a:xfrm>
            <a:off x="4874006" y="6085717"/>
            <a:ext cx="1959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</a:t>
            </a:r>
            <a:r>
              <a:rPr lang="en-US" sz="2400" dirty="0" smtClean="0"/>
              <a:t>rice ($/kWh)</a:t>
            </a:r>
            <a:endParaRPr lang="en-US" sz="2400" dirty="0"/>
          </a:p>
        </p:txBody>
      </p:sp>
      <p:sp>
        <p:nvSpPr>
          <p:cNvPr id="38" name="TextBox 37"/>
          <p:cNvSpPr txBox="1"/>
          <p:nvPr/>
        </p:nvSpPr>
        <p:spPr>
          <a:xfrm rot="16200000">
            <a:off x="571609" y="3446038"/>
            <a:ext cx="3916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Expected Aggregate DR (kWh)</a:t>
            </a:r>
            <a:endParaRPr 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/>
              <p:cNvSpPr txBox="1"/>
              <p:nvPr/>
            </p:nvSpPr>
            <p:spPr>
              <a:xfrm>
                <a:off x="6921962" y="4334796"/>
                <a:ext cx="120552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=0.84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962" y="4334796"/>
                <a:ext cx="1205522" cy="400110"/>
              </a:xfrm>
              <a:prstGeom prst="rect">
                <a:avLst/>
              </a:prstGeom>
              <a:blipFill rotWithShape="0"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/>
              <p:cNvSpPr txBox="1"/>
              <p:nvPr/>
            </p:nvSpPr>
            <p:spPr>
              <a:xfrm>
                <a:off x="6915356" y="4710353"/>
                <a:ext cx="12055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=0.93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356" y="4710353"/>
                <a:ext cx="1205523" cy="400110"/>
              </a:xfrm>
              <a:prstGeom prst="rect">
                <a:avLst/>
              </a:prstGeom>
              <a:blipFill rotWithShape="0">
                <a:blip r:embed="rId4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/>
              <p:cNvSpPr txBox="1"/>
              <p:nvPr/>
            </p:nvSpPr>
            <p:spPr>
              <a:xfrm>
                <a:off x="6921961" y="5095062"/>
                <a:ext cx="120552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=0.96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41" name="TextBox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961" y="5095062"/>
                <a:ext cx="1205523" cy="400110"/>
              </a:xfrm>
              <a:prstGeom prst="rect">
                <a:avLst/>
              </a:prstGeom>
              <a:blipFill rotWithShape="0">
                <a:blip r:embed="rId5"/>
                <a:stretch>
                  <a:fillRect b="-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Freeform 41"/>
          <p:cNvSpPr/>
          <p:nvPr/>
        </p:nvSpPr>
        <p:spPr>
          <a:xfrm>
            <a:off x="3169041" y="1891683"/>
            <a:ext cx="5202382" cy="3823855"/>
          </a:xfrm>
          <a:custGeom>
            <a:avLst/>
            <a:gdLst>
              <a:gd name="connsiteX0" fmla="*/ 0 w 5202382"/>
              <a:gd name="connsiteY0" fmla="*/ 3823855 h 3823855"/>
              <a:gd name="connsiteX1" fmla="*/ 180109 w 5202382"/>
              <a:gd name="connsiteY1" fmla="*/ 3782291 h 3823855"/>
              <a:gd name="connsiteX2" fmla="*/ 284018 w 5202382"/>
              <a:gd name="connsiteY2" fmla="*/ 3733800 h 3823855"/>
              <a:gd name="connsiteX3" fmla="*/ 394855 w 5202382"/>
              <a:gd name="connsiteY3" fmla="*/ 3671455 h 3823855"/>
              <a:gd name="connsiteX4" fmla="*/ 477982 w 5202382"/>
              <a:gd name="connsiteY4" fmla="*/ 3609109 h 3823855"/>
              <a:gd name="connsiteX5" fmla="*/ 554182 w 5202382"/>
              <a:gd name="connsiteY5" fmla="*/ 3574473 h 3823855"/>
              <a:gd name="connsiteX6" fmla="*/ 574964 w 5202382"/>
              <a:gd name="connsiteY6" fmla="*/ 3553691 h 3823855"/>
              <a:gd name="connsiteX7" fmla="*/ 595745 w 5202382"/>
              <a:gd name="connsiteY7" fmla="*/ 2576946 h 3823855"/>
              <a:gd name="connsiteX8" fmla="*/ 651164 w 5202382"/>
              <a:gd name="connsiteY8" fmla="*/ 2369128 h 3823855"/>
              <a:gd name="connsiteX9" fmla="*/ 755073 w 5202382"/>
              <a:gd name="connsiteY9" fmla="*/ 2057400 h 3823855"/>
              <a:gd name="connsiteX10" fmla="*/ 838200 w 5202382"/>
              <a:gd name="connsiteY10" fmla="*/ 1558637 h 3823855"/>
              <a:gd name="connsiteX11" fmla="*/ 1288473 w 5202382"/>
              <a:gd name="connsiteY11" fmla="*/ 1537855 h 3823855"/>
              <a:gd name="connsiteX12" fmla="*/ 1475509 w 5202382"/>
              <a:gd name="connsiteY12" fmla="*/ 1170709 h 3823855"/>
              <a:gd name="connsiteX13" fmla="*/ 1662545 w 5202382"/>
              <a:gd name="connsiteY13" fmla="*/ 1004455 h 3823855"/>
              <a:gd name="connsiteX14" fmla="*/ 1870364 w 5202382"/>
              <a:gd name="connsiteY14" fmla="*/ 872837 h 3823855"/>
              <a:gd name="connsiteX15" fmla="*/ 2161309 w 5202382"/>
              <a:gd name="connsiteY15" fmla="*/ 699655 h 3823855"/>
              <a:gd name="connsiteX16" fmla="*/ 2438400 w 5202382"/>
              <a:gd name="connsiteY16" fmla="*/ 630382 h 3823855"/>
              <a:gd name="connsiteX17" fmla="*/ 2867891 w 5202382"/>
              <a:gd name="connsiteY17" fmla="*/ 408709 h 3823855"/>
              <a:gd name="connsiteX18" fmla="*/ 3366655 w 5202382"/>
              <a:gd name="connsiteY18" fmla="*/ 290946 h 3823855"/>
              <a:gd name="connsiteX19" fmla="*/ 3886200 w 5202382"/>
              <a:gd name="connsiteY19" fmla="*/ 214746 h 3823855"/>
              <a:gd name="connsiteX20" fmla="*/ 4191000 w 5202382"/>
              <a:gd name="connsiteY20" fmla="*/ 159328 h 3823855"/>
              <a:gd name="connsiteX21" fmla="*/ 4468091 w 5202382"/>
              <a:gd name="connsiteY21" fmla="*/ 117764 h 3823855"/>
              <a:gd name="connsiteX22" fmla="*/ 4828309 w 5202382"/>
              <a:gd name="connsiteY22" fmla="*/ 83128 h 3823855"/>
              <a:gd name="connsiteX23" fmla="*/ 5015345 w 5202382"/>
              <a:gd name="connsiteY23" fmla="*/ 76200 h 3823855"/>
              <a:gd name="connsiteX24" fmla="*/ 5202382 w 5202382"/>
              <a:gd name="connsiteY24" fmla="*/ 0 h 3823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02382" h="3823855">
                <a:moveTo>
                  <a:pt x="0" y="3823855"/>
                </a:moveTo>
                <a:lnTo>
                  <a:pt x="180109" y="3782291"/>
                </a:lnTo>
                <a:lnTo>
                  <a:pt x="284018" y="3733800"/>
                </a:lnTo>
                <a:lnTo>
                  <a:pt x="394855" y="3671455"/>
                </a:lnTo>
                <a:lnTo>
                  <a:pt x="477982" y="3609109"/>
                </a:lnTo>
                <a:lnTo>
                  <a:pt x="554182" y="3574473"/>
                </a:lnTo>
                <a:lnTo>
                  <a:pt x="574964" y="3553691"/>
                </a:lnTo>
                <a:lnTo>
                  <a:pt x="595745" y="2576946"/>
                </a:lnTo>
                <a:lnTo>
                  <a:pt x="651164" y="2369128"/>
                </a:lnTo>
                <a:lnTo>
                  <a:pt x="755073" y="2057400"/>
                </a:lnTo>
                <a:lnTo>
                  <a:pt x="838200" y="1558637"/>
                </a:lnTo>
                <a:lnTo>
                  <a:pt x="1288473" y="1537855"/>
                </a:lnTo>
                <a:lnTo>
                  <a:pt x="1475509" y="1170709"/>
                </a:lnTo>
                <a:lnTo>
                  <a:pt x="1662545" y="1004455"/>
                </a:lnTo>
                <a:lnTo>
                  <a:pt x="1870364" y="872837"/>
                </a:lnTo>
                <a:lnTo>
                  <a:pt x="2161309" y="699655"/>
                </a:lnTo>
                <a:lnTo>
                  <a:pt x="2438400" y="630382"/>
                </a:lnTo>
                <a:lnTo>
                  <a:pt x="2867891" y="408709"/>
                </a:lnTo>
                <a:lnTo>
                  <a:pt x="3366655" y="290946"/>
                </a:lnTo>
                <a:lnTo>
                  <a:pt x="3886200" y="214746"/>
                </a:lnTo>
                <a:lnTo>
                  <a:pt x="4191000" y="159328"/>
                </a:lnTo>
                <a:lnTo>
                  <a:pt x="4468091" y="117764"/>
                </a:lnTo>
                <a:lnTo>
                  <a:pt x="4828309" y="83128"/>
                </a:lnTo>
                <a:lnTo>
                  <a:pt x="5015345" y="76200"/>
                </a:lnTo>
                <a:lnTo>
                  <a:pt x="5202382" y="0"/>
                </a:lnTo>
              </a:path>
            </a:pathLst>
          </a:cu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2"/>
          <p:cNvSpPr/>
          <p:nvPr/>
        </p:nvSpPr>
        <p:spPr>
          <a:xfrm>
            <a:off x="3182896" y="1891683"/>
            <a:ext cx="5181600" cy="3816928"/>
          </a:xfrm>
          <a:custGeom>
            <a:avLst/>
            <a:gdLst>
              <a:gd name="connsiteX0" fmla="*/ 0 w 5181600"/>
              <a:gd name="connsiteY0" fmla="*/ 3816928 h 3816928"/>
              <a:gd name="connsiteX1" fmla="*/ 228600 w 5181600"/>
              <a:gd name="connsiteY1" fmla="*/ 3810000 h 3816928"/>
              <a:gd name="connsiteX2" fmla="*/ 381000 w 5181600"/>
              <a:gd name="connsiteY2" fmla="*/ 3803073 h 3816928"/>
              <a:gd name="connsiteX3" fmla="*/ 471054 w 5181600"/>
              <a:gd name="connsiteY3" fmla="*/ 3782291 h 3816928"/>
              <a:gd name="connsiteX4" fmla="*/ 561109 w 5181600"/>
              <a:gd name="connsiteY4" fmla="*/ 3664528 h 3816928"/>
              <a:gd name="connsiteX5" fmla="*/ 609600 w 5181600"/>
              <a:gd name="connsiteY5" fmla="*/ 3560619 h 3816928"/>
              <a:gd name="connsiteX6" fmla="*/ 623454 w 5181600"/>
              <a:gd name="connsiteY6" fmla="*/ 3512128 h 3816928"/>
              <a:gd name="connsiteX7" fmla="*/ 741218 w 5181600"/>
              <a:gd name="connsiteY7" fmla="*/ 3401291 h 3816928"/>
              <a:gd name="connsiteX8" fmla="*/ 872836 w 5181600"/>
              <a:gd name="connsiteY8" fmla="*/ 3290455 h 3816928"/>
              <a:gd name="connsiteX9" fmla="*/ 921327 w 5181600"/>
              <a:gd name="connsiteY9" fmla="*/ 3131128 h 3816928"/>
              <a:gd name="connsiteX10" fmla="*/ 942109 w 5181600"/>
              <a:gd name="connsiteY10" fmla="*/ 2964873 h 3816928"/>
              <a:gd name="connsiteX11" fmla="*/ 942109 w 5181600"/>
              <a:gd name="connsiteY11" fmla="*/ 2784764 h 3816928"/>
              <a:gd name="connsiteX12" fmla="*/ 949036 w 5181600"/>
              <a:gd name="connsiteY12" fmla="*/ 1717964 h 3816928"/>
              <a:gd name="connsiteX13" fmla="*/ 955963 w 5181600"/>
              <a:gd name="connsiteY13" fmla="*/ 1413164 h 3816928"/>
              <a:gd name="connsiteX14" fmla="*/ 997527 w 5181600"/>
              <a:gd name="connsiteY14" fmla="*/ 1253837 h 3816928"/>
              <a:gd name="connsiteX15" fmla="*/ 1032163 w 5181600"/>
              <a:gd name="connsiteY15" fmla="*/ 1073728 h 3816928"/>
              <a:gd name="connsiteX16" fmla="*/ 1052945 w 5181600"/>
              <a:gd name="connsiteY16" fmla="*/ 734291 h 3816928"/>
              <a:gd name="connsiteX17" fmla="*/ 1066800 w 5181600"/>
              <a:gd name="connsiteY17" fmla="*/ 651164 h 3816928"/>
              <a:gd name="connsiteX18" fmla="*/ 2327563 w 5181600"/>
              <a:gd name="connsiteY18" fmla="*/ 644237 h 3816928"/>
              <a:gd name="connsiteX19" fmla="*/ 2514600 w 5181600"/>
              <a:gd name="connsiteY19" fmla="*/ 581891 h 3816928"/>
              <a:gd name="connsiteX20" fmla="*/ 2673927 w 5181600"/>
              <a:gd name="connsiteY20" fmla="*/ 505691 h 3816928"/>
              <a:gd name="connsiteX21" fmla="*/ 2854036 w 5181600"/>
              <a:gd name="connsiteY21" fmla="*/ 415637 h 3816928"/>
              <a:gd name="connsiteX22" fmla="*/ 3193472 w 5181600"/>
              <a:gd name="connsiteY22" fmla="*/ 339437 h 3816928"/>
              <a:gd name="connsiteX23" fmla="*/ 3470563 w 5181600"/>
              <a:gd name="connsiteY23" fmla="*/ 277091 h 3816928"/>
              <a:gd name="connsiteX24" fmla="*/ 3865418 w 5181600"/>
              <a:gd name="connsiteY24" fmla="*/ 221673 h 3816928"/>
              <a:gd name="connsiteX25" fmla="*/ 4191000 w 5181600"/>
              <a:gd name="connsiteY25" fmla="*/ 166255 h 3816928"/>
              <a:gd name="connsiteX26" fmla="*/ 4641272 w 5181600"/>
              <a:gd name="connsiteY26" fmla="*/ 103909 h 3816928"/>
              <a:gd name="connsiteX27" fmla="*/ 4897581 w 5181600"/>
              <a:gd name="connsiteY27" fmla="*/ 90055 h 3816928"/>
              <a:gd name="connsiteX28" fmla="*/ 5049981 w 5181600"/>
              <a:gd name="connsiteY28" fmla="*/ 62346 h 3816928"/>
              <a:gd name="connsiteX29" fmla="*/ 5181600 w 5181600"/>
              <a:gd name="connsiteY29" fmla="*/ 0 h 3816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181600" h="3816928">
                <a:moveTo>
                  <a:pt x="0" y="3816928"/>
                </a:moveTo>
                <a:lnTo>
                  <a:pt x="228600" y="3810000"/>
                </a:lnTo>
                <a:lnTo>
                  <a:pt x="381000" y="3803073"/>
                </a:lnTo>
                <a:lnTo>
                  <a:pt x="471054" y="3782291"/>
                </a:lnTo>
                <a:lnTo>
                  <a:pt x="561109" y="3664528"/>
                </a:lnTo>
                <a:lnTo>
                  <a:pt x="609600" y="3560619"/>
                </a:lnTo>
                <a:lnTo>
                  <a:pt x="623454" y="3512128"/>
                </a:lnTo>
                <a:lnTo>
                  <a:pt x="741218" y="3401291"/>
                </a:lnTo>
                <a:lnTo>
                  <a:pt x="872836" y="3290455"/>
                </a:lnTo>
                <a:lnTo>
                  <a:pt x="921327" y="3131128"/>
                </a:lnTo>
                <a:lnTo>
                  <a:pt x="942109" y="2964873"/>
                </a:lnTo>
                <a:lnTo>
                  <a:pt x="942109" y="2784764"/>
                </a:lnTo>
                <a:lnTo>
                  <a:pt x="949036" y="1717964"/>
                </a:lnTo>
                <a:lnTo>
                  <a:pt x="955963" y="1413164"/>
                </a:lnTo>
                <a:lnTo>
                  <a:pt x="997527" y="1253837"/>
                </a:lnTo>
                <a:lnTo>
                  <a:pt x="1032163" y="1073728"/>
                </a:lnTo>
                <a:lnTo>
                  <a:pt x="1052945" y="734291"/>
                </a:lnTo>
                <a:lnTo>
                  <a:pt x="1066800" y="651164"/>
                </a:lnTo>
                <a:lnTo>
                  <a:pt x="2327563" y="644237"/>
                </a:lnTo>
                <a:lnTo>
                  <a:pt x="2514600" y="581891"/>
                </a:lnTo>
                <a:lnTo>
                  <a:pt x="2673927" y="505691"/>
                </a:lnTo>
                <a:lnTo>
                  <a:pt x="2854036" y="415637"/>
                </a:lnTo>
                <a:lnTo>
                  <a:pt x="3193472" y="339437"/>
                </a:lnTo>
                <a:lnTo>
                  <a:pt x="3470563" y="277091"/>
                </a:lnTo>
                <a:lnTo>
                  <a:pt x="3865418" y="221673"/>
                </a:lnTo>
                <a:lnTo>
                  <a:pt x="4191000" y="166255"/>
                </a:lnTo>
                <a:lnTo>
                  <a:pt x="4641272" y="103909"/>
                </a:lnTo>
                <a:lnTo>
                  <a:pt x="4897581" y="90055"/>
                </a:lnTo>
                <a:lnTo>
                  <a:pt x="5049981" y="62346"/>
                </a:lnTo>
                <a:lnTo>
                  <a:pt x="5181600" y="0"/>
                </a:ln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3"/>
          <p:cNvSpPr/>
          <p:nvPr/>
        </p:nvSpPr>
        <p:spPr>
          <a:xfrm>
            <a:off x="3206469" y="1884756"/>
            <a:ext cx="5188527" cy="3830782"/>
          </a:xfrm>
          <a:custGeom>
            <a:avLst/>
            <a:gdLst>
              <a:gd name="connsiteX0" fmla="*/ 0 w 5188527"/>
              <a:gd name="connsiteY0" fmla="*/ 3830782 h 3830782"/>
              <a:gd name="connsiteX1" fmla="*/ 561109 w 5188527"/>
              <a:gd name="connsiteY1" fmla="*/ 3823855 h 3830782"/>
              <a:gd name="connsiteX2" fmla="*/ 1066800 w 5188527"/>
              <a:gd name="connsiteY2" fmla="*/ 3796146 h 3830782"/>
              <a:gd name="connsiteX3" fmla="*/ 1260763 w 5188527"/>
              <a:gd name="connsiteY3" fmla="*/ 3768436 h 3830782"/>
              <a:gd name="connsiteX4" fmla="*/ 1267690 w 5188527"/>
              <a:gd name="connsiteY4" fmla="*/ 117764 h 3830782"/>
              <a:gd name="connsiteX5" fmla="*/ 4849090 w 5188527"/>
              <a:gd name="connsiteY5" fmla="*/ 96982 h 3830782"/>
              <a:gd name="connsiteX6" fmla="*/ 4980709 w 5188527"/>
              <a:gd name="connsiteY6" fmla="*/ 90055 h 3830782"/>
              <a:gd name="connsiteX7" fmla="*/ 5070763 w 5188527"/>
              <a:gd name="connsiteY7" fmla="*/ 41564 h 3830782"/>
              <a:gd name="connsiteX8" fmla="*/ 5188527 w 5188527"/>
              <a:gd name="connsiteY8" fmla="*/ 0 h 3830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88527" h="3830782">
                <a:moveTo>
                  <a:pt x="0" y="3830782"/>
                </a:moveTo>
                <a:lnTo>
                  <a:pt x="561109" y="3823855"/>
                </a:lnTo>
                <a:lnTo>
                  <a:pt x="1066800" y="3796146"/>
                </a:lnTo>
                <a:lnTo>
                  <a:pt x="1260763" y="3768436"/>
                </a:lnTo>
                <a:lnTo>
                  <a:pt x="1267690" y="117764"/>
                </a:lnTo>
                <a:lnTo>
                  <a:pt x="4849090" y="96982"/>
                </a:lnTo>
                <a:lnTo>
                  <a:pt x="4980709" y="90055"/>
                </a:lnTo>
                <a:lnTo>
                  <a:pt x="5070763" y="41564"/>
                </a:lnTo>
                <a:lnTo>
                  <a:pt x="5188527" y="0"/>
                </a:ln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4"/>
          <p:cNvSpPr/>
          <p:nvPr/>
        </p:nvSpPr>
        <p:spPr>
          <a:xfrm>
            <a:off x="6445641" y="4503265"/>
            <a:ext cx="533400" cy="0"/>
          </a:xfrm>
          <a:custGeom>
            <a:avLst/>
            <a:gdLst>
              <a:gd name="connsiteX0" fmla="*/ 0 w 533400"/>
              <a:gd name="connsiteY0" fmla="*/ 0 h 0"/>
              <a:gd name="connsiteX1" fmla="*/ 533400 w 5334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33400">
                <a:moveTo>
                  <a:pt x="0" y="0"/>
                </a:moveTo>
                <a:lnTo>
                  <a:pt x="533400" y="0"/>
                </a:lnTo>
              </a:path>
            </a:pathLst>
          </a:custGeom>
          <a:noFill/>
          <a:ln w="571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5"/>
          <p:cNvSpPr/>
          <p:nvPr/>
        </p:nvSpPr>
        <p:spPr>
          <a:xfrm>
            <a:off x="6445641" y="4875111"/>
            <a:ext cx="533400" cy="0"/>
          </a:xfrm>
          <a:custGeom>
            <a:avLst/>
            <a:gdLst>
              <a:gd name="connsiteX0" fmla="*/ 0 w 533400"/>
              <a:gd name="connsiteY0" fmla="*/ 0 h 0"/>
              <a:gd name="connsiteX1" fmla="*/ 533400 w 5334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33400">
                <a:moveTo>
                  <a:pt x="0" y="0"/>
                </a:moveTo>
                <a:lnTo>
                  <a:pt x="533400" y="0"/>
                </a:lnTo>
              </a:path>
            </a:pathLst>
          </a:cu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6"/>
          <p:cNvSpPr/>
          <p:nvPr/>
        </p:nvSpPr>
        <p:spPr>
          <a:xfrm>
            <a:off x="6445641" y="5258254"/>
            <a:ext cx="533400" cy="0"/>
          </a:xfrm>
          <a:custGeom>
            <a:avLst/>
            <a:gdLst>
              <a:gd name="connsiteX0" fmla="*/ 0 w 533400"/>
              <a:gd name="connsiteY0" fmla="*/ 0 h 0"/>
              <a:gd name="connsiteX1" fmla="*/ 533400 w 5334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33400">
                <a:moveTo>
                  <a:pt x="0" y="0"/>
                </a:moveTo>
                <a:lnTo>
                  <a:pt x="533400" y="0"/>
                </a:lnTo>
              </a:path>
            </a:pathLst>
          </a:cu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3323861" y="1062474"/>
            <a:ext cx="48036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Customer DR Supply Curves</a:t>
            </a:r>
            <a:endParaRPr lang="en-US" sz="3200" dirty="0"/>
          </a:p>
        </p:txBody>
      </p:sp>
      <p:cxnSp>
        <p:nvCxnSpPr>
          <p:cNvPr id="54" name="Straight Arrow Connector 53"/>
          <p:cNvCxnSpPr/>
          <p:nvPr/>
        </p:nvCxnSpPr>
        <p:spPr>
          <a:xfrm flipV="1">
            <a:off x="3436998" y="1891683"/>
            <a:ext cx="758106" cy="1639234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 flipV="1">
            <a:off x="4644550" y="2065552"/>
            <a:ext cx="12780" cy="89636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9609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4C285-6686-4E2A-92E6-BF638D8FBB6B}" type="slidenum">
              <a:rPr lang="en-US" smtClean="0"/>
              <a:t>23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372804" y="162280"/>
            <a:ext cx="11653544" cy="769441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sz="4400" dirty="0" smtClean="0"/>
              <a:t>How does the Customer make its decision?</a:t>
            </a:r>
            <a:endParaRPr lang="en-US" sz="4400" dirty="0"/>
          </a:p>
        </p:txBody>
      </p:sp>
      <p:sp>
        <p:nvSpPr>
          <p:cNvPr id="6" name="Rectangle 5"/>
          <p:cNvSpPr/>
          <p:nvPr/>
        </p:nvSpPr>
        <p:spPr>
          <a:xfrm>
            <a:off x="1293382" y="1718948"/>
            <a:ext cx="3854450" cy="29845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649232" y="3617598"/>
            <a:ext cx="1327150" cy="9017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H="1">
            <a:off x="1283524" y="2315993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H="1">
            <a:off x="1289874" y="2912893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flipH="1">
            <a:off x="1283524" y="3509793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H="1">
            <a:off x="1296224" y="4106693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 flipH="1">
            <a:off x="5042724" y="4106693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H="1">
            <a:off x="5049074" y="3509793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H="1">
            <a:off x="5049074" y="2912893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H="1">
            <a:off x="5055424" y="2315993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5400000" flipH="1">
            <a:off x="2201868" y="1767423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rot="5400000" flipH="1">
            <a:off x="3179768" y="1761073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5400000" flipH="1">
            <a:off x="4138618" y="1767423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 flipH="1">
            <a:off x="4144968" y="4643973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 flipH="1">
            <a:off x="3173418" y="4656673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 flipH="1">
            <a:off x="2208218" y="4650323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869305" y="153326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0.3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43624" y="2137944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0.25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54176" y="2742624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37156" y="333952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0.15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60791" y="3944203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740073" y="452150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0.05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1954645" y="471861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0.05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3002181" y="471861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3911721" y="4718618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0.15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4916204" y="4718618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0.2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2548077" y="4958580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</a:t>
            </a:r>
            <a:r>
              <a:rPr lang="en-US" dirty="0" smtClean="0"/>
              <a:t>rice ($/kWh)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 rot="16200000">
            <a:off x="197497" y="3026531"/>
            <a:ext cx="99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y</a:t>
            </a:r>
            <a:r>
              <a:rPr lang="en-US" baseline="30000" dirty="0" err="1" smtClean="0"/>
              <a:t>u</a:t>
            </a:r>
            <a:r>
              <a:rPr lang="en-US" dirty="0" smtClean="0"/>
              <a:t> (kWh)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/>
              <p:cNvSpPr txBox="1"/>
              <p:nvPr/>
            </p:nvSpPr>
            <p:spPr>
              <a:xfrm>
                <a:off x="4020079" y="3622640"/>
                <a:ext cx="100008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=0.84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0079" y="3622640"/>
                <a:ext cx="1000082" cy="338554"/>
              </a:xfrm>
              <a:prstGeom prst="rect">
                <a:avLst/>
              </a:prstGeom>
              <a:blipFill rotWithShape="0">
                <a:blip r:embed="rId2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/>
              <p:cNvSpPr txBox="1"/>
              <p:nvPr/>
            </p:nvSpPr>
            <p:spPr>
              <a:xfrm>
                <a:off x="4009471" y="3920946"/>
                <a:ext cx="100008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=0.93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9471" y="3920946"/>
                <a:ext cx="1000082" cy="338554"/>
              </a:xfrm>
              <a:prstGeom prst="rect">
                <a:avLst/>
              </a:prstGeom>
              <a:blipFill rotWithShape="0">
                <a:blip r:embed="rId3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/>
              <p:cNvSpPr txBox="1"/>
              <p:nvPr/>
            </p:nvSpPr>
            <p:spPr>
              <a:xfrm>
                <a:off x="4017337" y="4213963"/>
                <a:ext cx="100008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𝜌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=0.96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337" y="4213963"/>
                <a:ext cx="1000082" cy="338554"/>
              </a:xfrm>
              <a:prstGeom prst="rect">
                <a:avLst/>
              </a:prstGeom>
              <a:blipFill rotWithShape="0">
                <a:blip r:embed="rId4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Freeform 36"/>
          <p:cNvSpPr/>
          <p:nvPr/>
        </p:nvSpPr>
        <p:spPr>
          <a:xfrm>
            <a:off x="1318782" y="2798448"/>
            <a:ext cx="3810000" cy="1765300"/>
          </a:xfrm>
          <a:custGeom>
            <a:avLst/>
            <a:gdLst>
              <a:gd name="connsiteX0" fmla="*/ 0 w 3810000"/>
              <a:gd name="connsiteY0" fmla="*/ 1670050 h 1765300"/>
              <a:gd name="connsiteX1" fmla="*/ 63500 w 3810000"/>
              <a:gd name="connsiteY1" fmla="*/ 1752600 h 1765300"/>
              <a:gd name="connsiteX2" fmla="*/ 165100 w 3810000"/>
              <a:gd name="connsiteY2" fmla="*/ 1765300 h 1765300"/>
              <a:gd name="connsiteX3" fmla="*/ 285750 w 3810000"/>
              <a:gd name="connsiteY3" fmla="*/ 1727200 h 1765300"/>
              <a:gd name="connsiteX4" fmla="*/ 342900 w 3810000"/>
              <a:gd name="connsiteY4" fmla="*/ 1695450 h 1765300"/>
              <a:gd name="connsiteX5" fmla="*/ 406400 w 3810000"/>
              <a:gd name="connsiteY5" fmla="*/ 1663700 h 1765300"/>
              <a:gd name="connsiteX6" fmla="*/ 444500 w 3810000"/>
              <a:gd name="connsiteY6" fmla="*/ 1663700 h 1765300"/>
              <a:gd name="connsiteX7" fmla="*/ 469900 w 3810000"/>
              <a:gd name="connsiteY7" fmla="*/ 1739900 h 1765300"/>
              <a:gd name="connsiteX8" fmla="*/ 482600 w 3810000"/>
              <a:gd name="connsiteY8" fmla="*/ 1752600 h 1765300"/>
              <a:gd name="connsiteX9" fmla="*/ 971550 w 3810000"/>
              <a:gd name="connsiteY9" fmla="*/ 1746250 h 1765300"/>
              <a:gd name="connsiteX10" fmla="*/ 3810000 w 3810000"/>
              <a:gd name="connsiteY10" fmla="*/ 0 h 176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810000" h="1765300">
                <a:moveTo>
                  <a:pt x="0" y="1670050"/>
                </a:moveTo>
                <a:lnTo>
                  <a:pt x="63500" y="1752600"/>
                </a:lnTo>
                <a:lnTo>
                  <a:pt x="165100" y="1765300"/>
                </a:lnTo>
                <a:lnTo>
                  <a:pt x="285750" y="1727200"/>
                </a:lnTo>
                <a:lnTo>
                  <a:pt x="342900" y="1695450"/>
                </a:lnTo>
                <a:lnTo>
                  <a:pt x="406400" y="1663700"/>
                </a:lnTo>
                <a:lnTo>
                  <a:pt x="444500" y="1663700"/>
                </a:lnTo>
                <a:lnTo>
                  <a:pt x="469900" y="1739900"/>
                </a:lnTo>
                <a:lnTo>
                  <a:pt x="482600" y="1752600"/>
                </a:lnTo>
                <a:lnTo>
                  <a:pt x="971550" y="1746250"/>
                </a:lnTo>
                <a:lnTo>
                  <a:pt x="3810000" y="0"/>
                </a:ln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/>
          <p:cNvSpPr/>
          <p:nvPr/>
        </p:nvSpPr>
        <p:spPr>
          <a:xfrm>
            <a:off x="1312432" y="2779398"/>
            <a:ext cx="3841750" cy="1301750"/>
          </a:xfrm>
          <a:custGeom>
            <a:avLst/>
            <a:gdLst>
              <a:gd name="connsiteX0" fmla="*/ 0 w 3841750"/>
              <a:gd name="connsiteY0" fmla="*/ 1104900 h 1301750"/>
              <a:gd name="connsiteX1" fmla="*/ 38100 w 3841750"/>
              <a:gd name="connsiteY1" fmla="*/ 1162050 h 1301750"/>
              <a:gd name="connsiteX2" fmla="*/ 196850 w 3841750"/>
              <a:gd name="connsiteY2" fmla="*/ 1073150 h 1301750"/>
              <a:gd name="connsiteX3" fmla="*/ 222250 w 3841750"/>
              <a:gd name="connsiteY3" fmla="*/ 1155700 h 1301750"/>
              <a:gd name="connsiteX4" fmla="*/ 241300 w 3841750"/>
              <a:gd name="connsiteY4" fmla="*/ 1282700 h 1301750"/>
              <a:gd name="connsiteX5" fmla="*/ 273050 w 3841750"/>
              <a:gd name="connsiteY5" fmla="*/ 1301750 h 1301750"/>
              <a:gd name="connsiteX6" fmla="*/ 1758950 w 3841750"/>
              <a:gd name="connsiteY6" fmla="*/ 1295400 h 1301750"/>
              <a:gd name="connsiteX7" fmla="*/ 3841750 w 3841750"/>
              <a:gd name="connsiteY7" fmla="*/ 0 h 130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41750" h="1301750">
                <a:moveTo>
                  <a:pt x="0" y="1104900"/>
                </a:moveTo>
                <a:lnTo>
                  <a:pt x="38100" y="1162050"/>
                </a:lnTo>
                <a:lnTo>
                  <a:pt x="196850" y="1073150"/>
                </a:lnTo>
                <a:lnTo>
                  <a:pt x="222250" y="1155700"/>
                </a:lnTo>
                <a:lnTo>
                  <a:pt x="241300" y="1282700"/>
                </a:lnTo>
                <a:lnTo>
                  <a:pt x="273050" y="1301750"/>
                </a:lnTo>
                <a:lnTo>
                  <a:pt x="1758950" y="1295400"/>
                </a:lnTo>
                <a:lnTo>
                  <a:pt x="3841750" y="0"/>
                </a:ln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/>
          <p:cNvSpPr/>
          <p:nvPr/>
        </p:nvSpPr>
        <p:spPr>
          <a:xfrm>
            <a:off x="1312432" y="2112648"/>
            <a:ext cx="3841750" cy="800100"/>
          </a:xfrm>
          <a:custGeom>
            <a:avLst/>
            <a:gdLst>
              <a:gd name="connsiteX0" fmla="*/ 0 w 3841750"/>
              <a:gd name="connsiteY0" fmla="*/ 438150 h 800100"/>
              <a:gd name="connsiteX1" fmla="*/ 57150 w 3841750"/>
              <a:gd name="connsiteY1" fmla="*/ 355600 h 800100"/>
              <a:gd name="connsiteX2" fmla="*/ 146050 w 3841750"/>
              <a:gd name="connsiteY2" fmla="*/ 330200 h 800100"/>
              <a:gd name="connsiteX3" fmla="*/ 146050 w 3841750"/>
              <a:gd name="connsiteY3" fmla="*/ 330200 h 800100"/>
              <a:gd name="connsiteX4" fmla="*/ 241300 w 3841750"/>
              <a:gd name="connsiteY4" fmla="*/ 330200 h 800100"/>
              <a:gd name="connsiteX5" fmla="*/ 546100 w 3841750"/>
              <a:gd name="connsiteY5" fmla="*/ 234950 h 800100"/>
              <a:gd name="connsiteX6" fmla="*/ 723900 w 3841750"/>
              <a:gd name="connsiteY6" fmla="*/ 165100 h 800100"/>
              <a:gd name="connsiteX7" fmla="*/ 838200 w 3841750"/>
              <a:gd name="connsiteY7" fmla="*/ 120650 h 800100"/>
              <a:gd name="connsiteX8" fmla="*/ 920750 w 3841750"/>
              <a:gd name="connsiteY8" fmla="*/ 82550 h 800100"/>
              <a:gd name="connsiteX9" fmla="*/ 958850 w 3841750"/>
              <a:gd name="connsiteY9" fmla="*/ 0 h 800100"/>
              <a:gd name="connsiteX10" fmla="*/ 977900 w 3841750"/>
              <a:gd name="connsiteY10" fmla="*/ 800100 h 800100"/>
              <a:gd name="connsiteX11" fmla="*/ 3644900 w 3841750"/>
              <a:gd name="connsiteY11" fmla="*/ 800100 h 800100"/>
              <a:gd name="connsiteX12" fmla="*/ 3841750 w 3841750"/>
              <a:gd name="connsiteY12" fmla="*/ 67310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841750" h="800100">
                <a:moveTo>
                  <a:pt x="0" y="438150"/>
                </a:moveTo>
                <a:lnTo>
                  <a:pt x="57150" y="355600"/>
                </a:lnTo>
                <a:lnTo>
                  <a:pt x="146050" y="330200"/>
                </a:lnTo>
                <a:lnTo>
                  <a:pt x="146050" y="330200"/>
                </a:lnTo>
                <a:lnTo>
                  <a:pt x="241300" y="330200"/>
                </a:lnTo>
                <a:lnTo>
                  <a:pt x="546100" y="234950"/>
                </a:lnTo>
                <a:lnTo>
                  <a:pt x="723900" y="165100"/>
                </a:lnTo>
                <a:lnTo>
                  <a:pt x="838200" y="120650"/>
                </a:lnTo>
                <a:lnTo>
                  <a:pt x="920750" y="82550"/>
                </a:lnTo>
                <a:lnTo>
                  <a:pt x="958850" y="0"/>
                </a:lnTo>
                <a:lnTo>
                  <a:pt x="977900" y="800100"/>
                </a:lnTo>
                <a:lnTo>
                  <a:pt x="3644900" y="800100"/>
                </a:lnTo>
                <a:lnTo>
                  <a:pt x="3841750" y="673100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C000"/>
              </a:solidFill>
            </a:endParaRPr>
          </a:p>
        </p:txBody>
      </p:sp>
      <p:sp>
        <p:nvSpPr>
          <p:cNvPr id="40" name="Freeform 39"/>
          <p:cNvSpPr/>
          <p:nvPr/>
        </p:nvSpPr>
        <p:spPr>
          <a:xfrm>
            <a:off x="3700032" y="3795398"/>
            <a:ext cx="400050" cy="0"/>
          </a:xfrm>
          <a:custGeom>
            <a:avLst/>
            <a:gdLst>
              <a:gd name="connsiteX0" fmla="*/ 0 w 400050"/>
              <a:gd name="connsiteY0" fmla="*/ 0 h 0"/>
              <a:gd name="connsiteX1" fmla="*/ 400050 w 4000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0050">
                <a:moveTo>
                  <a:pt x="0" y="0"/>
                </a:moveTo>
                <a:lnTo>
                  <a:pt x="400050" y="0"/>
                </a:ln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0"/>
          <p:cNvSpPr/>
          <p:nvPr/>
        </p:nvSpPr>
        <p:spPr>
          <a:xfrm>
            <a:off x="3706382" y="4081148"/>
            <a:ext cx="400050" cy="0"/>
          </a:xfrm>
          <a:custGeom>
            <a:avLst/>
            <a:gdLst>
              <a:gd name="connsiteX0" fmla="*/ 0 w 400050"/>
              <a:gd name="connsiteY0" fmla="*/ 0 h 0"/>
              <a:gd name="connsiteX1" fmla="*/ 400050 w 4000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0050">
                <a:moveTo>
                  <a:pt x="0" y="0"/>
                </a:moveTo>
                <a:lnTo>
                  <a:pt x="400050" y="0"/>
                </a:ln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1"/>
          <p:cNvSpPr/>
          <p:nvPr/>
        </p:nvSpPr>
        <p:spPr>
          <a:xfrm>
            <a:off x="3700032" y="4360548"/>
            <a:ext cx="400050" cy="0"/>
          </a:xfrm>
          <a:custGeom>
            <a:avLst/>
            <a:gdLst>
              <a:gd name="connsiteX0" fmla="*/ 0 w 400050"/>
              <a:gd name="connsiteY0" fmla="*/ 0 h 0"/>
              <a:gd name="connsiteX1" fmla="*/ 400050 w 40005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0050">
                <a:moveTo>
                  <a:pt x="0" y="0"/>
                </a:moveTo>
                <a:lnTo>
                  <a:pt x="400050" y="0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810143" y="5601123"/>
            <a:ext cx="45824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Customer minimally commits to DR</a:t>
            </a:r>
          </a:p>
          <a:p>
            <a:r>
              <a:rPr lang="en-US" sz="2400" dirty="0"/>
              <a:t>a</a:t>
            </a:r>
            <a:r>
              <a:rPr lang="en-US" sz="2400" dirty="0" smtClean="0"/>
              <a:t>t low prices</a:t>
            </a:r>
            <a:endParaRPr lang="en-US" sz="2400" dirty="0"/>
          </a:p>
        </p:txBody>
      </p:sp>
      <p:sp>
        <p:nvSpPr>
          <p:cNvPr id="44" name="Rectangle 43"/>
          <p:cNvSpPr/>
          <p:nvPr/>
        </p:nvSpPr>
        <p:spPr>
          <a:xfrm>
            <a:off x="6746707" y="1886913"/>
            <a:ext cx="3820886" cy="28402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8423107" y="3692638"/>
            <a:ext cx="1970314" cy="8766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/>
          <p:nvPr/>
        </p:nvCxnSpPr>
        <p:spPr>
          <a:xfrm flipH="1">
            <a:off x="6741264" y="2394164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 flipH="1">
            <a:off x="6735817" y="2867691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 flipH="1">
            <a:off x="6735814" y="3352106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 flipH="1">
            <a:off x="6741253" y="3820195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 flipH="1">
            <a:off x="6741250" y="4293723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 flipH="1">
            <a:off x="10469634" y="4304605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H="1">
            <a:off x="10469631" y="3820190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 flipH="1">
            <a:off x="10475070" y="3346661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 flipH="1">
            <a:off x="10464188" y="2862243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 flipH="1">
            <a:off x="10469628" y="2394153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 rot="5400000" flipH="1">
            <a:off x="7045537" y="4685587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 rot="5400000" flipH="1">
            <a:off x="7889183" y="4685583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 rot="5400000" flipH="1">
            <a:off x="8732827" y="4685579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 rot="5400000" flipH="1">
            <a:off x="9576471" y="4685575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 rot="5400000" flipH="1">
            <a:off x="10420116" y="4685572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 rot="5400000" flipH="1">
            <a:off x="10420113" y="1936910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Connector 61"/>
          <p:cNvCxnSpPr/>
          <p:nvPr/>
        </p:nvCxnSpPr>
        <p:spPr>
          <a:xfrm rot="5400000" flipH="1">
            <a:off x="9576468" y="1936906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 rot="5400000" flipH="1">
            <a:off x="8732823" y="1936902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/>
          <p:cNvCxnSpPr/>
          <p:nvPr/>
        </p:nvCxnSpPr>
        <p:spPr>
          <a:xfrm rot="5400000" flipH="1">
            <a:off x="7889176" y="1942342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/>
          <p:cNvCxnSpPr/>
          <p:nvPr/>
        </p:nvCxnSpPr>
        <p:spPr>
          <a:xfrm rot="5400000" flipH="1">
            <a:off x="7045530" y="1942340"/>
            <a:ext cx="98986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65"/>
          <p:cNvSpPr txBox="1"/>
          <p:nvPr/>
        </p:nvSpPr>
        <p:spPr>
          <a:xfrm>
            <a:off x="6675475" y="1597959"/>
            <a:ext cx="6431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  <a:r>
              <a:rPr lang="en-US" dirty="0" smtClean="0"/>
              <a:t>10</a:t>
            </a:r>
            <a:r>
              <a:rPr lang="en-US" baseline="30000" dirty="0" smtClean="0"/>
              <a:t>-5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6463481" y="175223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392949" y="2220324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-2</a:t>
            </a:r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6396254" y="2699294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-4</a:t>
            </a:r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6392949" y="3170103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-6</a:t>
            </a:r>
            <a:endParaRPr lang="en-US" dirty="0"/>
          </a:p>
        </p:txBody>
      </p:sp>
      <p:sp>
        <p:nvSpPr>
          <p:cNvPr id="71" name="TextBox 70"/>
          <p:cNvSpPr txBox="1"/>
          <p:nvPr/>
        </p:nvSpPr>
        <p:spPr>
          <a:xfrm>
            <a:off x="6392949" y="3654517"/>
            <a:ext cx="372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-8</a:t>
            </a:r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6275931" y="4120645"/>
            <a:ext cx="489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-10</a:t>
            </a:r>
            <a:endParaRPr lang="en-US" dirty="0"/>
          </a:p>
        </p:txBody>
      </p:sp>
      <p:sp>
        <p:nvSpPr>
          <p:cNvPr id="73" name="TextBox 72"/>
          <p:cNvSpPr txBox="1"/>
          <p:nvPr/>
        </p:nvSpPr>
        <p:spPr>
          <a:xfrm>
            <a:off x="6782006" y="474403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0.02</a:t>
            </a:r>
            <a:endParaRPr lang="en-US" dirty="0"/>
          </a:p>
        </p:txBody>
      </p:sp>
      <p:sp>
        <p:nvSpPr>
          <p:cNvPr id="74" name="TextBox 73"/>
          <p:cNvSpPr txBox="1"/>
          <p:nvPr/>
        </p:nvSpPr>
        <p:spPr>
          <a:xfrm>
            <a:off x="7641953" y="474403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0.04</a:t>
            </a:r>
            <a:endParaRPr lang="en-US" dirty="0"/>
          </a:p>
        </p:txBody>
      </p:sp>
      <p:sp>
        <p:nvSpPr>
          <p:cNvPr id="75" name="TextBox 74"/>
          <p:cNvSpPr txBox="1"/>
          <p:nvPr/>
        </p:nvSpPr>
        <p:spPr>
          <a:xfrm>
            <a:off x="8485600" y="4744030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0.06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9310258" y="4751933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0.08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10244715" y="4746337"/>
            <a:ext cx="476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0.1</a:t>
            </a:r>
            <a:endParaRPr lang="en-US" dirty="0"/>
          </a:p>
        </p:txBody>
      </p:sp>
      <p:sp>
        <p:nvSpPr>
          <p:cNvPr id="78" name="TextBox 77"/>
          <p:cNvSpPr txBox="1"/>
          <p:nvPr/>
        </p:nvSpPr>
        <p:spPr>
          <a:xfrm>
            <a:off x="8218011" y="5033366"/>
            <a:ext cx="949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y</a:t>
            </a:r>
            <a:r>
              <a:rPr lang="en-US" baseline="30000" dirty="0" err="1" smtClean="0"/>
              <a:t>l</a:t>
            </a:r>
            <a:r>
              <a:rPr lang="en-US" dirty="0" smtClean="0"/>
              <a:t> (kWh)</a:t>
            </a:r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 rot="16200000">
            <a:off x="5323482" y="3133028"/>
            <a:ext cx="1866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Customer Cost ($)</a:t>
            </a:r>
            <a:endParaRPr lang="en-US" dirty="0"/>
          </a:p>
        </p:txBody>
      </p:sp>
      <p:sp>
        <p:nvSpPr>
          <p:cNvPr id="80" name="TextBox 79"/>
          <p:cNvSpPr txBox="1"/>
          <p:nvPr/>
        </p:nvSpPr>
        <p:spPr>
          <a:xfrm>
            <a:off x="8778138" y="3677979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 = $0.037/kWh</a:t>
            </a:r>
            <a:endParaRPr lang="en-US" dirty="0"/>
          </a:p>
        </p:txBody>
      </p:sp>
      <p:sp>
        <p:nvSpPr>
          <p:cNvPr id="81" name="TextBox 80"/>
          <p:cNvSpPr txBox="1"/>
          <p:nvPr/>
        </p:nvSpPr>
        <p:spPr>
          <a:xfrm>
            <a:off x="8786668" y="3954868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 = $0.040/kWh</a:t>
            </a:r>
            <a:endParaRPr lang="en-US" dirty="0"/>
          </a:p>
        </p:txBody>
      </p:sp>
      <p:sp>
        <p:nvSpPr>
          <p:cNvPr id="82" name="TextBox 81"/>
          <p:cNvSpPr txBox="1"/>
          <p:nvPr/>
        </p:nvSpPr>
        <p:spPr>
          <a:xfrm>
            <a:off x="8786668" y="4231757"/>
            <a:ext cx="16914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 = $0.043/kWh</a:t>
            </a:r>
            <a:endParaRPr lang="en-US" dirty="0"/>
          </a:p>
        </p:txBody>
      </p:sp>
      <p:sp>
        <p:nvSpPr>
          <p:cNvPr id="83" name="Freeform 82"/>
          <p:cNvSpPr/>
          <p:nvPr/>
        </p:nvSpPr>
        <p:spPr>
          <a:xfrm>
            <a:off x="8482979" y="3861763"/>
            <a:ext cx="370114" cy="0"/>
          </a:xfrm>
          <a:custGeom>
            <a:avLst/>
            <a:gdLst>
              <a:gd name="connsiteX0" fmla="*/ 0 w 370114"/>
              <a:gd name="connsiteY0" fmla="*/ 0 h 0"/>
              <a:gd name="connsiteX1" fmla="*/ 370114 w 370114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0114">
                <a:moveTo>
                  <a:pt x="0" y="0"/>
                </a:moveTo>
                <a:lnTo>
                  <a:pt x="370114" y="0"/>
                </a:ln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 83"/>
          <p:cNvSpPr/>
          <p:nvPr/>
        </p:nvSpPr>
        <p:spPr>
          <a:xfrm>
            <a:off x="8472093" y="4130986"/>
            <a:ext cx="370114" cy="0"/>
          </a:xfrm>
          <a:custGeom>
            <a:avLst/>
            <a:gdLst>
              <a:gd name="connsiteX0" fmla="*/ 0 w 370114"/>
              <a:gd name="connsiteY0" fmla="*/ 0 h 0"/>
              <a:gd name="connsiteX1" fmla="*/ 370114 w 370114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0114">
                <a:moveTo>
                  <a:pt x="0" y="0"/>
                </a:moveTo>
                <a:lnTo>
                  <a:pt x="370114" y="0"/>
                </a:ln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 84"/>
          <p:cNvSpPr/>
          <p:nvPr/>
        </p:nvSpPr>
        <p:spPr>
          <a:xfrm>
            <a:off x="8472093" y="4416423"/>
            <a:ext cx="370114" cy="0"/>
          </a:xfrm>
          <a:custGeom>
            <a:avLst/>
            <a:gdLst>
              <a:gd name="connsiteX0" fmla="*/ 0 w 370114"/>
              <a:gd name="connsiteY0" fmla="*/ 0 h 0"/>
              <a:gd name="connsiteX1" fmla="*/ 370114 w 370114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70114">
                <a:moveTo>
                  <a:pt x="0" y="0"/>
                </a:moveTo>
                <a:lnTo>
                  <a:pt x="370114" y="0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Freeform 85"/>
          <p:cNvSpPr/>
          <p:nvPr/>
        </p:nvSpPr>
        <p:spPr>
          <a:xfrm>
            <a:off x="6746707" y="1907777"/>
            <a:ext cx="3815443" cy="859972"/>
          </a:xfrm>
          <a:custGeom>
            <a:avLst/>
            <a:gdLst>
              <a:gd name="connsiteX0" fmla="*/ 0 w 3815443"/>
              <a:gd name="connsiteY0" fmla="*/ 0 h 859972"/>
              <a:gd name="connsiteX1" fmla="*/ 54429 w 3815443"/>
              <a:gd name="connsiteY1" fmla="*/ 152400 h 859972"/>
              <a:gd name="connsiteX2" fmla="*/ 119743 w 3815443"/>
              <a:gd name="connsiteY2" fmla="*/ 315686 h 859972"/>
              <a:gd name="connsiteX3" fmla="*/ 201386 w 3815443"/>
              <a:gd name="connsiteY3" fmla="*/ 462643 h 859972"/>
              <a:gd name="connsiteX4" fmla="*/ 234043 w 3815443"/>
              <a:gd name="connsiteY4" fmla="*/ 511629 h 859972"/>
              <a:gd name="connsiteX5" fmla="*/ 304800 w 3815443"/>
              <a:gd name="connsiteY5" fmla="*/ 533400 h 859972"/>
              <a:gd name="connsiteX6" fmla="*/ 370114 w 3815443"/>
              <a:gd name="connsiteY6" fmla="*/ 522515 h 859972"/>
              <a:gd name="connsiteX7" fmla="*/ 429986 w 3815443"/>
              <a:gd name="connsiteY7" fmla="*/ 457200 h 859972"/>
              <a:gd name="connsiteX8" fmla="*/ 473529 w 3815443"/>
              <a:gd name="connsiteY8" fmla="*/ 386443 h 859972"/>
              <a:gd name="connsiteX9" fmla="*/ 517072 w 3815443"/>
              <a:gd name="connsiteY9" fmla="*/ 353786 h 859972"/>
              <a:gd name="connsiteX10" fmla="*/ 571500 w 3815443"/>
              <a:gd name="connsiteY10" fmla="*/ 364672 h 859972"/>
              <a:gd name="connsiteX11" fmla="*/ 631372 w 3815443"/>
              <a:gd name="connsiteY11" fmla="*/ 386443 h 859972"/>
              <a:gd name="connsiteX12" fmla="*/ 691243 w 3815443"/>
              <a:gd name="connsiteY12" fmla="*/ 429986 h 859972"/>
              <a:gd name="connsiteX13" fmla="*/ 762000 w 3815443"/>
              <a:gd name="connsiteY13" fmla="*/ 478972 h 859972"/>
              <a:gd name="connsiteX14" fmla="*/ 903514 w 3815443"/>
              <a:gd name="connsiteY14" fmla="*/ 576943 h 859972"/>
              <a:gd name="connsiteX15" fmla="*/ 996043 w 3815443"/>
              <a:gd name="connsiteY15" fmla="*/ 647700 h 859972"/>
              <a:gd name="connsiteX16" fmla="*/ 1083129 w 3815443"/>
              <a:gd name="connsiteY16" fmla="*/ 707572 h 859972"/>
              <a:gd name="connsiteX17" fmla="*/ 1186543 w 3815443"/>
              <a:gd name="connsiteY17" fmla="*/ 800100 h 859972"/>
              <a:gd name="connsiteX18" fmla="*/ 1355272 w 3815443"/>
              <a:gd name="connsiteY18" fmla="*/ 859972 h 859972"/>
              <a:gd name="connsiteX19" fmla="*/ 1524000 w 3815443"/>
              <a:gd name="connsiteY19" fmla="*/ 838200 h 859972"/>
              <a:gd name="connsiteX20" fmla="*/ 1632857 w 3815443"/>
              <a:gd name="connsiteY20" fmla="*/ 805543 h 859972"/>
              <a:gd name="connsiteX21" fmla="*/ 1763486 w 3815443"/>
              <a:gd name="connsiteY21" fmla="*/ 713015 h 859972"/>
              <a:gd name="connsiteX22" fmla="*/ 1828800 w 3815443"/>
              <a:gd name="connsiteY22" fmla="*/ 653143 h 859972"/>
              <a:gd name="connsiteX23" fmla="*/ 1910443 w 3815443"/>
              <a:gd name="connsiteY23" fmla="*/ 566057 h 859972"/>
              <a:gd name="connsiteX24" fmla="*/ 2019300 w 3815443"/>
              <a:gd name="connsiteY24" fmla="*/ 495300 h 859972"/>
              <a:gd name="connsiteX25" fmla="*/ 2111829 w 3815443"/>
              <a:gd name="connsiteY25" fmla="*/ 435429 h 859972"/>
              <a:gd name="connsiteX26" fmla="*/ 2258786 w 3815443"/>
              <a:gd name="connsiteY26" fmla="*/ 348343 h 859972"/>
              <a:gd name="connsiteX27" fmla="*/ 2373086 w 3815443"/>
              <a:gd name="connsiteY27" fmla="*/ 277586 h 859972"/>
              <a:gd name="connsiteX28" fmla="*/ 2585357 w 3815443"/>
              <a:gd name="connsiteY28" fmla="*/ 217715 h 859972"/>
              <a:gd name="connsiteX29" fmla="*/ 2721429 w 3815443"/>
              <a:gd name="connsiteY29" fmla="*/ 179615 h 859972"/>
              <a:gd name="connsiteX30" fmla="*/ 2884714 w 3815443"/>
              <a:gd name="connsiteY30" fmla="*/ 130629 h 859972"/>
              <a:gd name="connsiteX31" fmla="*/ 3020786 w 3815443"/>
              <a:gd name="connsiteY31" fmla="*/ 103415 h 859972"/>
              <a:gd name="connsiteX32" fmla="*/ 3194957 w 3815443"/>
              <a:gd name="connsiteY32" fmla="*/ 70757 h 859972"/>
              <a:gd name="connsiteX33" fmla="*/ 3412672 w 3815443"/>
              <a:gd name="connsiteY33" fmla="*/ 32657 h 859972"/>
              <a:gd name="connsiteX34" fmla="*/ 3652157 w 3815443"/>
              <a:gd name="connsiteY34" fmla="*/ 16329 h 859972"/>
              <a:gd name="connsiteX35" fmla="*/ 3728357 w 3815443"/>
              <a:gd name="connsiteY35" fmla="*/ 16329 h 859972"/>
              <a:gd name="connsiteX36" fmla="*/ 3815443 w 3815443"/>
              <a:gd name="connsiteY36" fmla="*/ 10886 h 859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815443" h="859972">
                <a:moveTo>
                  <a:pt x="0" y="0"/>
                </a:moveTo>
                <a:lnTo>
                  <a:pt x="54429" y="152400"/>
                </a:lnTo>
                <a:lnTo>
                  <a:pt x="119743" y="315686"/>
                </a:lnTo>
                <a:lnTo>
                  <a:pt x="201386" y="462643"/>
                </a:lnTo>
                <a:lnTo>
                  <a:pt x="234043" y="511629"/>
                </a:lnTo>
                <a:lnTo>
                  <a:pt x="304800" y="533400"/>
                </a:lnTo>
                <a:lnTo>
                  <a:pt x="370114" y="522515"/>
                </a:lnTo>
                <a:lnTo>
                  <a:pt x="429986" y="457200"/>
                </a:lnTo>
                <a:lnTo>
                  <a:pt x="473529" y="386443"/>
                </a:lnTo>
                <a:lnTo>
                  <a:pt x="517072" y="353786"/>
                </a:lnTo>
                <a:lnTo>
                  <a:pt x="571500" y="364672"/>
                </a:lnTo>
                <a:lnTo>
                  <a:pt x="631372" y="386443"/>
                </a:lnTo>
                <a:lnTo>
                  <a:pt x="691243" y="429986"/>
                </a:lnTo>
                <a:lnTo>
                  <a:pt x="762000" y="478972"/>
                </a:lnTo>
                <a:lnTo>
                  <a:pt x="903514" y="576943"/>
                </a:lnTo>
                <a:lnTo>
                  <a:pt x="996043" y="647700"/>
                </a:lnTo>
                <a:lnTo>
                  <a:pt x="1083129" y="707572"/>
                </a:lnTo>
                <a:lnTo>
                  <a:pt x="1186543" y="800100"/>
                </a:lnTo>
                <a:lnTo>
                  <a:pt x="1355272" y="859972"/>
                </a:lnTo>
                <a:lnTo>
                  <a:pt x="1524000" y="838200"/>
                </a:lnTo>
                <a:lnTo>
                  <a:pt x="1632857" y="805543"/>
                </a:lnTo>
                <a:lnTo>
                  <a:pt x="1763486" y="713015"/>
                </a:lnTo>
                <a:lnTo>
                  <a:pt x="1828800" y="653143"/>
                </a:lnTo>
                <a:lnTo>
                  <a:pt x="1910443" y="566057"/>
                </a:lnTo>
                <a:lnTo>
                  <a:pt x="2019300" y="495300"/>
                </a:lnTo>
                <a:lnTo>
                  <a:pt x="2111829" y="435429"/>
                </a:lnTo>
                <a:lnTo>
                  <a:pt x="2258786" y="348343"/>
                </a:lnTo>
                <a:lnTo>
                  <a:pt x="2373086" y="277586"/>
                </a:lnTo>
                <a:lnTo>
                  <a:pt x="2585357" y="217715"/>
                </a:lnTo>
                <a:lnTo>
                  <a:pt x="2721429" y="179615"/>
                </a:lnTo>
                <a:lnTo>
                  <a:pt x="2884714" y="130629"/>
                </a:lnTo>
                <a:lnTo>
                  <a:pt x="3020786" y="103415"/>
                </a:lnTo>
                <a:lnTo>
                  <a:pt x="3194957" y="70757"/>
                </a:lnTo>
                <a:lnTo>
                  <a:pt x="3412672" y="32657"/>
                </a:lnTo>
                <a:lnTo>
                  <a:pt x="3652157" y="16329"/>
                </a:lnTo>
                <a:lnTo>
                  <a:pt x="3728357" y="16329"/>
                </a:lnTo>
                <a:lnTo>
                  <a:pt x="3815443" y="10886"/>
                </a:lnTo>
              </a:path>
            </a:pathLst>
          </a:cu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 86"/>
          <p:cNvSpPr/>
          <p:nvPr/>
        </p:nvSpPr>
        <p:spPr>
          <a:xfrm>
            <a:off x="6741264" y="1918663"/>
            <a:ext cx="3848100" cy="1583871"/>
          </a:xfrm>
          <a:custGeom>
            <a:avLst/>
            <a:gdLst>
              <a:gd name="connsiteX0" fmla="*/ 0 w 3848100"/>
              <a:gd name="connsiteY0" fmla="*/ 1398814 h 1583871"/>
              <a:gd name="connsiteX1" fmla="*/ 70757 w 3848100"/>
              <a:gd name="connsiteY1" fmla="*/ 1469571 h 1583871"/>
              <a:gd name="connsiteX2" fmla="*/ 119743 w 3848100"/>
              <a:gd name="connsiteY2" fmla="*/ 1545771 h 1583871"/>
              <a:gd name="connsiteX3" fmla="*/ 179615 w 3848100"/>
              <a:gd name="connsiteY3" fmla="*/ 1572986 h 1583871"/>
              <a:gd name="connsiteX4" fmla="*/ 234043 w 3848100"/>
              <a:gd name="connsiteY4" fmla="*/ 1583871 h 1583871"/>
              <a:gd name="connsiteX5" fmla="*/ 283029 w 3848100"/>
              <a:gd name="connsiteY5" fmla="*/ 1556657 h 1583871"/>
              <a:gd name="connsiteX6" fmla="*/ 348343 w 3848100"/>
              <a:gd name="connsiteY6" fmla="*/ 1485900 h 1583871"/>
              <a:gd name="connsiteX7" fmla="*/ 391886 w 3848100"/>
              <a:gd name="connsiteY7" fmla="*/ 1382486 h 1583871"/>
              <a:gd name="connsiteX8" fmla="*/ 424543 w 3848100"/>
              <a:gd name="connsiteY8" fmla="*/ 1262743 h 1583871"/>
              <a:gd name="connsiteX9" fmla="*/ 468086 w 3848100"/>
              <a:gd name="connsiteY9" fmla="*/ 1181100 h 1583871"/>
              <a:gd name="connsiteX10" fmla="*/ 511629 w 3848100"/>
              <a:gd name="connsiteY10" fmla="*/ 1115786 h 1583871"/>
              <a:gd name="connsiteX11" fmla="*/ 544286 w 3848100"/>
              <a:gd name="connsiteY11" fmla="*/ 1072243 h 1583871"/>
              <a:gd name="connsiteX12" fmla="*/ 631372 w 3848100"/>
              <a:gd name="connsiteY12" fmla="*/ 1034143 h 1583871"/>
              <a:gd name="connsiteX13" fmla="*/ 691243 w 3848100"/>
              <a:gd name="connsiteY13" fmla="*/ 1017814 h 1583871"/>
              <a:gd name="connsiteX14" fmla="*/ 805543 w 3848100"/>
              <a:gd name="connsiteY14" fmla="*/ 1028700 h 1583871"/>
              <a:gd name="connsiteX15" fmla="*/ 919843 w 3848100"/>
              <a:gd name="connsiteY15" fmla="*/ 1034143 h 1583871"/>
              <a:gd name="connsiteX16" fmla="*/ 1006929 w 3848100"/>
              <a:gd name="connsiteY16" fmla="*/ 1055914 h 1583871"/>
              <a:gd name="connsiteX17" fmla="*/ 1094015 w 3848100"/>
              <a:gd name="connsiteY17" fmla="*/ 1088571 h 1583871"/>
              <a:gd name="connsiteX18" fmla="*/ 1170215 w 3848100"/>
              <a:gd name="connsiteY18" fmla="*/ 1104900 h 1583871"/>
              <a:gd name="connsiteX19" fmla="*/ 1262743 w 3848100"/>
              <a:gd name="connsiteY19" fmla="*/ 1126671 h 1583871"/>
              <a:gd name="connsiteX20" fmla="*/ 1328057 w 3848100"/>
              <a:gd name="connsiteY20" fmla="*/ 1121229 h 1583871"/>
              <a:gd name="connsiteX21" fmla="*/ 1475015 w 3848100"/>
              <a:gd name="connsiteY21" fmla="*/ 1083129 h 1583871"/>
              <a:gd name="connsiteX22" fmla="*/ 1589315 w 3848100"/>
              <a:gd name="connsiteY22" fmla="*/ 1017814 h 1583871"/>
              <a:gd name="connsiteX23" fmla="*/ 1670957 w 3848100"/>
              <a:gd name="connsiteY23" fmla="*/ 947057 h 1583871"/>
              <a:gd name="connsiteX24" fmla="*/ 1768929 w 3848100"/>
              <a:gd name="connsiteY24" fmla="*/ 859971 h 1583871"/>
              <a:gd name="connsiteX25" fmla="*/ 1861457 w 3848100"/>
              <a:gd name="connsiteY25" fmla="*/ 751114 h 1583871"/>
              <a:gd name="connsiteX26" fmla="*/ 1959429 w 3848100"/>
              <a:gd name="connsiteY26" fmla="*/ 631371 h 1583871"/>
              <a:gd name="connsiteX27" fmla="*/ 2046515 w 3848100"/>
              <a:gd name="connsiteY27" fmla="*/ 560614 h 1583871"/>
              <a:gd name="connsiteX28" fmla="*/ 2139043 w 3848100"/>
              <a:gd name="connsiteY28" fmla="*/ 500743 h 1583871"/>
              <a:gd name="connsiteX29" fmla="*/ 2193472 w 3848100"/>
              <a:gd name="connsiteY29" fmla="*/ 457200 h 1583871"/>
              <a:gd name="connsiteX30" fmla="*/ 2269672 w 3848100"/>
              <a:gd name="connsiteY30" fmla="*/ 397329 h 1583871"/>
              <a:gd name="connsiteX31" fmla="*/ 2389415 w 3848100"/>
              <a:gd name="connsiteY31" fmla="*/ 315686 h 1583871"/>
              <a:gd name="connsiteX32" fmla="*/ 2492829 w 3848100"/>
              <a:gd name="connsiteY32" fmla="*/ 272143 h 1583871"/>
              <a:gd name="connsiteX33" fmla="*/ 2585357 w 3848100"/>
              <a:gd name="connsiteY33" fmla="*/ 239486 h 1583871"/>
              <a:gd name="connsiteX34" fmla="*/ 2732315 w 3848100"/>
              <a:gd name="connsiteY34" fmla="*/ 185057 h 1583871"/>
              <a:gd name="connsiteX35" fmla="*/ 2879272 w 3848100"/>
              <a:gd name="connsiteY35" fmla="*/ 119743 h 1583871"/>
              <a:gd name="connsiteX36" fmla="*/ 3015343 w 3848100"/>
              <a:gd name="connsiteY36" fmla="*/ 97971 h 1583871"/>
              <a:gd name="connsiteX37" fmla="*/ 3276600 w 3848100"/>
              <a:gd name="connsiteY37" fmla="*/ 54429 h 1583871"/>
              <a:gd name="connsiteX38" fmla="*/ 3456215 w 3848100"/>
              <a:gd name="connsiteY38" fmla="*/ 27214 h 1583871"/>
              <a:gd name="connsiteX39" fmla="*/ 3608615 w 3848100"/>
              <a:gd name="connsiteY39" fmla="*/ 10886 h 1583871"/>
              <a:gd name="connsiteX40" fmla="*/ 3733800 w 3848100"/>
              <a:gd name="connsiteY40" fmla="*/ 10886 h 1583871"/>
              <a:gd name="connsiteX41" fmla="*/ 3848100 w 3848100"/>
              <a:gd name="connsiteY41" fmla="*/ 0 h 1583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848100" h="1583871">
                <a:moveTo>
                  <a:pt x="0" y="1398814"/>
                </a:moveTo>
                <a:lnTo>
                  <a:pt x="70757" y="1469571"/>
                </a:lnTo>
                <a:lnTo>
                  <a:pt x="119743" y="1545771"/>
                </a:lnTo>
                <a:lnTo>
                  <a:pt x="179615" y="1572986"/>
                </a:lnTo>
                <a:lnTo>
                  <a:pt x="234043" y="1583871"/>
                </a:lnTo>
                <a:lnTo>
                  <a:pt x="283029" y="1556657"/>
                </a:lnTo>
                <a:lnTo>
                  <a:pt x="348343" y="1485900"/>
                </a:lnTo>
                <a:lnTo>
                  <a:pt x="391886" y="1382486"/>
                </a:lnTo>
                <a:lnTo>
                  <a:pt x="424543" y="1262743"/>
                </a:lnTo>
                <a:lnTo>
                  <a:pt x="468086" y="1181100"/>
                </a:lnTo>
                <a:lnTo>
                  <a:pt x="511629" y="1115786"/>
                </a:lnTo>
                <a:lnTo>
                  <a:pt x="544286" y="1072243"/>
                </a:lnTo>
                <a:lnTo>
                  <a:pt x="631372" y="1034143"/>
                </a:lnTo>
                <a:lnTo>
                  <a:pt x="691243" y="1017814"/>
                </a:lnTo>
                <a:lnTo>
                  <a:pt x="805543" y="1028700"/>
                </a:lnTo>
                <a:lnTo>
                  <a:pt x="919843" y="1034143"/>
                </a:lnTo>
                <a:lnTo>
                  <a:pt x="1006929" y="1055914"/>
                </a:lnTo>
                <a:lnTo>
                  <a:pt x="1094015" y="1088571"/>
                </a:lnTo>
                <a:lnTo>
                  <a:pt x="1170215" y="1104900"/>
                </a:lnTo>
                <a:lnTo>
                  <a:pt x="1262743" y="1126671"/>
                </a:lnTo>
                <a:lnTo>
                  <a:pt x="1328057" y="1121229"/>
                </a:lnTo>
                <a:lnTo>
                  <a:pt x="1475015" y="1083129"/>
                </a:lnTo>
                <a:lnTo>
                  <a:pt x="1589315" y="1017814"/>
                </a:lnTo>
                <a:lnTo>
                  <a:pt x="1670957" y="947057"/>
                </a:lnTo>
                <a:lnTo>
                  <a:pt x="1768929" y="859971"/>
                </a:lnTo>
                <a:lnTo>
                  <a:pt x="1861457" y="751114"/>
                </a:lnTo>
                <a:lnTo>
                  <a:pt x="1959429" y="631371"/>
                </a:lnTo>
                <a:lnTo>
                  <a:pt x="2046515" y="560614"/>
                </a:lnTo>
                <a:lnTo>
                  <a:pt x="2139043" y="500743"/>
                </a:lnTo>
                <a:lnTo>
                  <a:pt x="2193472" y="457200"/>
                </a:lnTo>
                <a:lnTo>
                  <a:pt x="2269672" y="397329"/>
                </a:lnTo>
                <a:lnTo>
                  <a:pt x="2389415" y="315686"/>
                </a:lnTo>
                <a:lnTo>
                  <a:pt x="2492829" y="272143"/>
                </a:lnTo>
                <a:lnTo>
                  <a:pt x="2585357" y="239486"/>
                </a:lnTo>
                <a:lnTo>
                  <a:pt x="2732315" y="185057"/>
                </a:lnTo>
                <a:lnTo>
                  <a:pt x="2879272" y="119743"/>
                </a:lnTo>
                <a:lnTo>
                  <a:pt x="3015343" y="97971"/>
                </a:lnTo>
                <a:lnTo>
                  <a:pt x="3276600" y="54429"/>
                </a:lnTo>
                <a:lnTo>
                  <a:pt x="3456215" y="27214"/>
                </a:lnTo>
                <a:lnTo>
                  <a:pt x="3608615" y="10886"/>
                </a:lnTo>
                <a:lnTo>
                  <a:pt x="3733800" y="10886"/>
                </a:lnTo>
                <a:lnTo>
                  <a:pt x="3848100" y="0"/>
                </a:lnTo>
              </a:path>
            </a:pathLst>
          </a:cu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C00000"/>
              </a:solidFill>
            </a:endParaRPr>
          </a:p>
        </p:txBody>
      </p:sp>
      <p:sp>
        <p:nvSpPr>
          <p:cNvPr id="88" name="Freeform 87"/>
          <p:cNvSpPr/>
          <p:nvPr/>
        </p:nvSpPr>
        <p:spPr>
          <a:xfrm>
            <a:off x="6763036" y="1913220"/>
            <a:ext cx="3831771" cy="2830286"/>
          </a:xfrm>
          <a:custGeom>
            <a:avLst/>
            <a:gdLst>
              <a:gd name="connsiteX0" fmla="*/ 0 w 3831771"/>
              <a:gd name="connsiteY0" fmla="*/ 2830286 h 2830286"/>
              <a:gd name="connsiteX1" fmla="*/ 146957 w 3831771"/>
              <a:gd name="connsiteY1" fmla="*/ 2781300 h 2830286"/>
              <a:gd name="connsiteX2" fmla="*/ 261257 w 3831771"/>
              <a:gd name="connsiteY2" fmla="*/ 2585357 h 2830286"/>
              <a:gd name="connsiteX3" fmla="*/ 348343 w 3831771"/>
              <a:gd name="connsiteY3" fmla="*/ 2394857 h 2830286"/>
              <a:gd name="connsiteX4" fmla="*/ 462643 w 3831771"/>
              <a:gd name="connsiteY4" fmla="*/ 1932214 h 2830286"/>
              <a:gd name="connsiteX5" fmla="*/ 576943 w 3831771"/>
              <a:gd name="connsiteY5" fmla="*/ 1719943 h 2830286"/>
              <a:gd name="connsiteX6" fmla="*/ 734785 w 3831771"/>
              <a:gd name="connsiteY6" fmla="*/ 1605643 h 2830286"/>
              <a:gd name="connsiteX7" fmla="*/ 898071 w 3831771"/>
              <a:gd name="connsiteY7" fmla="*/ 1513114 h 2830286"/>
              <a:gd name="connsiteX8" fmla="*/ 1121228 w 3831771"/>
              <a:gd name="connsiteY8" fmla="*/ 1464129 h 2830286"/>
              <a:gd name="connsiteX9" fmla="*/ 1349828 w 3831771"/>
              <a:gd name="connsiteY9" fmla="*/ 1404257 h 2830286"/>
              <a:gd name="connsiteX10" fmla="*/ 1529443 w 3831771"/>
              <a:gd name="connsiteY10" fmla="*/ 1284514 h 2830286"/>
              <a:gd name="connsiteX11" fmla="*/ 1698171 w 3831771"/>
              <a:gd name="connsiteY11" fmla="*/ 1083129 h 2830286"/>
              <a:gd name="connsiteX12" fmla="*/ 1883228 w 3831771"/>
              <a:gd name="connsiteY12" fmla="*/ 821872 h 2830286"/>
              <a:gd name="connsiteX13" fmla="*/ 2008414 w 3831771"/>
              <a:gd name="connsiteY13" fmla="*/ 685800 h 2830286"/>
              <a:gd name="connsiteX14" fmla="*/ 2182585 w 3831771"/>
              <a:gd name="connsiteY14" fmla="*/ 522514 h 2830286"/>
              <a:gd name="connsiteX15" fmla="*/ 2378528 w 3831771"/>
              <a:gd name="connsiteY15" fmla="*/ 370114 h 2830286"/>
              <a:gd name="connsiteX16" fmla="*/ 2672443 w 3831771"/>
              <a:gd name="connsiteY16" fmla="*/ 234043 h 2830286"/>
              <a:gd name="connsiteX17" fmla="*/ 2950028 w 3831771"/>
              <a:gd name="connsiteY17" fmla="*/ 146957 h 2830286"/>
              <a:gd name="connsiteX18" fmla="*/ 3167743 w 3831771"/>
              <a:gd name="connsiteY18" fmla="*/ 81643 h 2830286"/>
              <a:gd name="connsiteX19" fmla="*/ 3461657 w 3831771"/>
              <a:gd name="connsiteY19" fmla="*/ 16329 h 2830286"/>
              <a:gd name="connsiteX20" fmla="*/ 3646714 w 3831771"/>
              <a:gd name="connsiteY20" fmla="*/ 10886 h 2830286"/>
              <a:gd name="connsiteX21" fmla="*/ 3831771 w 3831771"/>
              <a:gd name="connsiteY21" fmla="*/ 0 h 2830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31771" h="2830286">
                <a:moveTo>
                  <a:pt x="0" y="2830286"/>
                </a:moveTo>
                <a:lnTo>
                  <a:pt x="146957" y="2781300"/>
                </a:lnTo>
                <a:lnTo>
                  <a:pt x="261257" y="2585357"/>
                </a:lnTo>
                <a:lnTo>
                  <a:pt x="348343" y="2394857"/>
                </a:lnTo>
                <a:lnTo>
                  <a:pt x="462643" y="1932214"/>
                </a:lnTo>
                <a:lnTo>
                  <a:pt x="576943" y="1719943"/>
                </a:lnTo>
                <a:lnTo>
                  <a:pt x="734785" y="1605643"/>
                </a:lnTo>
                <a:lnTo>
                  <a:pt x="898071" y="1513114"/>
                </a:lnTo>
                <a:lnTo>
                  <a:pt x="1121228" y="1464129"/>
                </a:lnTo>
                <a:lnTo>
                  <a:pt x="1349828" y="1404257"/>
                </a:lnTo>
                <a:lnTo>
                  <a:pt x="1529443" y="1284514"/>
                </a:lnTo>
                <a:lnTo>
                  <a:pt x="1698171" y="1083129"/>
                </a:lnTo>
                <a:lnTo>
                  <a:pt x="1883228" y="821872"/>
                </a:lnTo>
                <a:lnTo>
                  <a:pt x="2008414" y="685800"/>
                </a:lnTo>
                <a:lnTo>
                  <a:pt x="2182585" y="522514"/>
                </a:lnTo>
                <a:lnTo>
                  <a:pt x="2378528" y="370114"/>
                </a:lnTo>
                <a:lnTo>
                  <a:pt x="2672443" y="234043"/>
                </a:lnTo>
                <a:lnTo>
                  <a:pt x="2950028" y="146957"/>
                </a:lnTo>
                <a:lnTo>
                  <a:pt x="3167743" y="81643"/>
                </a:lnTo>
                <a:lnTo>
                  <a:pt x="3461657" y="16329"/>
                </a:lnTo>
                <a:lnTo>
                  <a:pt x="3646714" y="10886"/>
                </a:lnTo>
                <a:lnTo>
                  <a:pt x="3831771" y="0"/>
                </a:lnTo>
              </a:path>
            </a:pathLst>
          </a:cu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/>
          <p:cNvSpPr txBox="1"/>
          <p:nvPr/>
        </p:nvSpPr>
        <p:spPr>
          <a:xfrm>
            <a:off x="6600291" y="5603873"/>
            <a:ext cx="36819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DR Supply jump created by</a:t>
            </a:r>
          </a:p>
          <a:p>
            <a:r>
              <a:rPr lang="en-US" sz="2400" dirty="0"/>
              <a:t>m</a:t>
            </a:r>
            <a:r>
              <a:rPr lang="en-US" sz="2400" dirty="0" smtClean="0"/>
              <a:t>ultiple local minima</a:t>
            </a:r>
            <a:endParaRPr lang="en-US" sz="2400" dirty="0"/>
          </a:p>
        </p:txBody>
      </p:sp>
      <p:cxnSp>
        <p:nvCxnSpPr>
          <p:cNvPr id="91" name="Straight Arrow Connector 90"/>
          <p:cNvCxnSpPr>
            <a:stCxn id="87" idx="4"/>
            <a:endCxn id="86" idx="18"/>
          </p:cNvCxnSpPr>
          <p:nvPr/>
        </p:nvCxnSpPr>
        <p:spPr>
          <a:xfrm flipV="1">
            <a:off x="6975307" y="2767749"/>
            <a:ext cx="1126672" cy="734785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1122652" y="936305"/>
            <a:ext cx="41477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Commitment Threshold</a:t>
            </a:r>
            <a:endParaRPr lang="en-US" sz="3200" dirty="0"/>
          </a:p>
        </p:txBody>
      </p:sp>
      <p:sp>
        <p:nvSpPr>
          <p:cNvPr id="97" name="TextBox 96"/>
          <p:cNvSpPr txBox="1"/>
          <p:nvPr/>
        </p:nvSpPr>
        <p:spPr>
          <a:xfrm>
            <a:off x="7198252" y="966714"/>
            <a:ext cx="31768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Firm Service Level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1288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4C285-6686-4E2A-92E6-BF638D8FBB6B}" type="slidenum">
              <a:rPr lang="en-US" smtClean="0"/>
              <a:t>24</a:t>
            </a:fld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72804" y="162280"/>
            <a:ext cx="11653544" cy="769441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sz="4400" dirty="0" smtClean="0"/>
              <a:t>LSE’s cost of load mismatch is high with low DR. 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2953" y="162280"/>
            <a:ext cx="2002703" cy="2832654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  <p:sp>
        <p:nvSpPr>
          <p:cNvPr id="8" name="TextBox 7"/>
          <p:cNvSpPr txBox="1"/>
          <p:nvPr/>
        </p:nvSpPr>
        <p:spPr>
          <a:xfrm>
            <a:off x="9526593" y="5811956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ISO-NE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3055" y="1608424"/>
            <a:ext cx="4551501" cy="405773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3806" y="2209783"/>
            <a:ext cx="61766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Cost of managing the mismatch between supply</a:t>
            </a:r>
          </a:p>
          <a:p>
            <a:r>
              <a:rPr lang="en-US" sz="2400" dirty="0"/>
              <a:t>a</a:t>
            </a:r>
            <a:r>
              <a:rPr lang="en-US" sz="2400" dirty="0" smtClean="0"/>
              <a:t>nd demand has an increasing marginal cost:</a:t>
            </a:r>
            <a:endParaRPr 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483806" y="3664745"/>
            <a:ext cx="56808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e.g. only the most expensive energy sources</a:t>
            </a:r>
          </a:p>
          <a:p>
            <a:r>
              <a:rPr lang="en-US" sz="2400" dirty="0"/>
              <a:t>a</a:t>
            </a:r>
            <a:r>
              <a:rPr lang="en-US" sz="2400" dirty="0" smtClean="0"/>
              <a:t>re available as demand increases</a:t>
            </a:r>
            <a:endParaRPr lang="en-US" sz="2400" dirty="0"/>
          </a:p>
        </p:txBody>
      </p:sp>
      <p:sp>
        <p:nvSpPr>
          <p:cNvPr id="14" name="Oval 13"/>
          <p:cNvSpPr/>
          <p:nvPr/>
        </p:nvSpPr>
        <p:spPr>
          <a:xfrm>
            <a:off x="11353800" y="1536569"/>
            <a:ext cx="500756" cy="16685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1364795" y="3630890"/>
            <a:ext cx="500756" cy="166854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6164657" y="2912882"/>
            <a:ext cx="5081520" cy="86726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2" idx="3"/>
          </p:cNvCxnSpPr>
          <p:nvPr/>
        </p:nvCxnSpPr>
        <p:spPr>
          <a:xfrm>
            <a:off x="6164657" y="4080244"/>
            <a:ext cx="5081520" cy="15239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54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4C285-6686-4E2A-92E6-BF638D8FBB6B}" type="slidenum">
              <a:rPr lang="en-US" smtClean="0"/>
              <a:t>25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334431" y="269222"/>
                <a:ext cx="4830618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b="1" u="sng" dirty="0" smtClean="0"/>
                  <a:t>Modeling Customer </a:t>
                </a:r>
                <a14:m>
                  <m:oMath xmlns:m="http://schemas.openxmlformats.org/officeDocument/2006/math">
                    <m:r>
                      <a:rPr lang="en-US" sz="4000" b="1" i="1" u="sng" smtClean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en-US" sz="4000" b="1" u="sng" dirty="0" smtClean="0"/>
                  <a:t>:</a:t>
                </a: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4431" y="269222"/>
                <a:ext cx="4830618" cy="707886"/>
              </a:xfrm>
              <a:prstGeom prst="rect">
                <a:avLst/>
              </a:prstGeom>
              <a:blipFill rotWithShape="0">
                <a:blip r:embed="rId3"/>
                <a:stretch>
                  <a:fillRect l="-4545" t="-15517" r="-3535" b="-36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495" y="1086437"/>
            <a:ext cx="1382283" cy="10817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45249" y="2259488"/>
            <a:ext cx="4309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Increasing marginal cost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922317" y="3710539"/>
                <a:ext cx="4773871" cy="109850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Sup>
                                <m:sSubSup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</m:t>
                              </m:r>
                            </m:e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317" y="3710539"/>
                <a:ext cx="4773871" cy="109850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Arrow Connector 6"/>
          <p:cNvCxnSpPr/>
          <p:nvPr/>
        </p:nvCxnSpPr>
        <p:spPr>
          <a:xfrm flipH="1">
            <a:off x="5035482" y="1916683"/>
            <a:ext cx="1524329" cy="597917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6559811" y="977108"/>
                <a:ext cx="4234749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4000" dirty="0" smtClean="0"/>
                  <a:t>Reduces load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4000" b="0" dirty="0" smtClean="0"/>
              </a:p>
              <a:p>
                <a:r>
                  <a:rPr lang="en-US" sz="4000" dirty="0"/>
                  <a:t>I</a:t>
                </a:r>
                <a:r>
                  <a:rPr lang="en-US" sz="4000" dirty="0" smtClean="0"/>
                  <a:t>ncurs a cost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en-US" sz="40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4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40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9811" y="977108"/>
                <a:ext cx="4234749" cy="1323439"/>
              </a:xfrm>
              <a:prstGeom prst="rect">
                <a:avLst/>
              </a:prstGeom>
              <a:blipFill rotWithShape="0">
                <a:blip r:embed="rId6"/>
                <a:stretch>
                  <a:fillRect l="-5036" t="-8295" b="-18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430581"/>
              </p:ext>
            </p:extLst>
          </p:nvPr>
        </p:nvGraphicFramePr>
        <p:xfrm>
          <a:off x="6559811" y="2919822"/>
          <a:ext cx="5357990" cy="33285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sp>
        <p:nvSpPr>
          <p:cNvPr id="19" name="Freeform 18"/>
          <p:cNvSpPr/>
          <p:nvPr/>
        </p:nvSpPr>
        <p:spPr>
          <a:xfrm>
            <a:off x="7314828" y="3027892"/>
            <a:ext cx="4178300" cy="2540000"/>
          </a:xfrm>
          <a:custGeom>
            <a:avLst/>
            <a:gdLst>
              <a:gd name="connsiteX0" fmla="*/ 0 w 4178300"/>
              <a:gd name="connsiteY0" fmla="*/ 2540000 h 2540000"/>
              <a:gd name="connsiteX1" fmla="*/ 279400 w 4178300"/>
              <a:gd name="connsiteY1" fmla="*/ 2527300 h 2540000"/>
              <a:gd name="connsiteX2" fmla="*/ 508000 w 4178300"/>
              <a:gd name="connsiteY2" fmla="*/ 2501900 h 2540000"/>
              <a:gd name="connsiteX3" fmla="*/ 762000 w 4178300"/>
              <a:gd name="connsiteY3" fmla="*/ 2438400 h 2540000"/>
              <a:gd name="connsiteX4" fmla="*/ 990600 w 4178300"/>
              <a:gd name="connsiteY4" fmla="*/ 2387600 h 2540000"/>
              <a:gd name="connsiteX5" fmla="*/ 1231900 w 4178300"/>
              <a:gd name="connsiteY5" fmla="*/ 2311400 h 2540000"/>
              <a:gd name="connsiteX6" fmla="*/ 1485900 w 4178300"/>
              <a:gd name="connsiteY6" fmla="*/ 2222500 h 2540000"/>
              <a:gd name="connsiteX7" fmla="*/ 1803400 w 4178300"/>
              <a:gd name="connsiteY7" fmla="*/ 2057400 h 2540000"/>
              <a:gd name="connsiteX8" fmla="*/ 1981200 w 4178300"/>
              <a:gd name="connsiteY8" fmla="*/ 1955800 h 2540000"/>
              <a:gd name="connsiteX9" fmla="*/ 2235200 w 4178300"/>
              <a:gd name="connsiteY9" fmla="*/ 1803400 h 2540000"/>
              <a:gd name="connsiteX10" fmla="*/ 2451100 w 4178300"/>
              <a:gd name="connsiteY10" fmla="*/ 1676400 h 2540000"/>
              <a:gd name="connsiteX11" fmla="*/ 2641600 w 4178300"/>
              <a:gd name="connsiteY11" fmla="*/ 1536700 h 2540000"/>
              <a:gd name="connsiteX12" fmla="*/ 2946400 w 4178300"/>
              <a:gd name="connsiteY12" fmla="*/ 1295400 h 2540000"/>
              <a:gd name="connsiteX13" fmla="*/ 3225800 w 4178300"/>
              <a:gd name="connsiteY13" fmla="*/ 1066800 h 2540000"/>
              <a:gd name="connsiteX14" fmla="*/ 3454400 w 4178300"/>
              <a:gd name="connsiteY14" fmla="*/ 800100 h 2540000"/>
              <a:gd name="connsiteX15" fmla="*/ 3695700 w 4178300"/>
              <a:gd name="connsiteY15" fmla="*/ 546100 h 2540000"/>
              <a:gd name="connsiteX16" fmla="*/ 3949700 w 4178300"/>
              <a:gd name="connsiteY16" fmla="*/ 292100 h 2540000"/>
              <a:gd name="connsiteX17" fmla="*/ 4178300 w 4178300"/>
              <a:gd name="connsiteY17" fmla="*/ 0 h 254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178300" h="2540000">
                <a:moveTo>
                  <a:pt x="0" y="2540000"/>
                </a:moveTo>
                <a:lnTo>
                  <a:pt x="279400" y="2527300"/>
                </a:lnTo>
                <a:lnTo>
                  <a:pt x="508000" y="2501900"/>
                </a:lnTo>
                <a:lnTo>
                  <a:pt x="762000" y="2438400"/>
                </a:lnTo>
                <a:lnTo>
                  <a:pt x="990600" y="2387600"/>
                </a:lnTo>
                <a:lnTo>
                  <a:pt x="1231900" y="2311400"/>
                </a:lnTo>
                <a:lnTo>
                  <a:pt x="1485900" y="2222500"/>
                </a:lnTo>
                <a:lnTo>
                  <a:pt x="1803400" y="2057400"/>
                </a:lnTo>
                <a:lnTo>
                  <a:pt x="1981200" y="1955800"/>
                </a:lnTo>
                <a:lnTo>
                  <a:pt x="2235200" y="1803400"/>
                </a:lnTo>
                <a:lnTo>
                  <a:pt x="2451100" y="1676400"/>
                </a:lnTo>
                <a:lnTo>
                  <a:pt x="2641600" y="1536700"/>
                </a:lnTo>
                <a:lnTo>
                  <a:pt x="2946400" y="1295400"/>
                </a:lnTo>
                <a:lnTo>
                  <a:pt x="3225800" y="1066800"/>
                </a:lnTo>
                <a:lnTo>
                  <a:pt x="3454400" y="800100"/>
                </a:lnTo>
                <a:lnTo>
                  <a:pt x="3695700" y="546100"/>
                </a:lnTo>
                <a:lnTo>
                  <a:pt x="3949700" y="292100"/>
                </a:lnTo>
                <a:lnTo>
                  <a:pt x="4178300" y="0"/>
                </a:lnTo>
              </a:path>
            </a:pathLst>
          </a:cu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745249" y="2715261"/>
            <a:ext cx="43206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E.g. one-sided quadratic: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0975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4C285-6686-4E2A-92E6-BF638D8FBB6B}" type="slidenum">
              <a:rPr lang="en-US" smtClean="0"/>
              <a:t>26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20622" y="201952"/>
            <a:ext cx="40078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 u="sng" dirty="0" smtClean="0"/>
              <a:t>Modeling the LSE:</a:t>
            </a:r>
            <a:endParaRPr lang="en-US" sz="2400" b="1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2355322" y="5156200"/>
            <a:ext cx="663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time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279400" y="2946682"/>
            <a:ext cx="492443" cy="592470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/>
          <a:p>
            <a:r>
              <a:rPr lang="en-US" sz="2000" dirty="0" smtClean="0"/>
              <a:t>Load</a:t>
            </a:r>
            <a:endParaRPr lang="en-US" sz="2000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87343" y="4368800"/>
            <a:ext cx="4263887" cy="25400"/>
          </a:xfrm>
          <a:prstGeom prst="line">
            <a:avLst/>
          </a:prstGeom>
          <a:ln w="3810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reeform 8"/>
          <p:cNvSpPr/>
          <p:nvPr/>
        </p:nvSpPr>
        <p:spPr>
          <a:xfrm>
            <a:off x="889000" y="1790700"/>
            <a:ext cx="2527300" cy="2895600"/>
          </a:xfrm>
          <a:custGeom>
            <a:avLst/>
            <a:gdLst>
              <a:gd name="connsiteX0" fmla="*/ 0 w 2527300"/>
              <a:gd name="connsiteY0" fmla="*/ 2882900 h 2895600"/>
              <a:gd name="connsiteX1" fmla="*/ 165100 w 2527300"/>
              <a:gd name="connsiteY1" fmla="*/ 2387600 h 2895600"/>
              <a:gd name="connsiteX2" fmla="*/ 609600 w 2527300"/>
              <a:gd name="connsiteY2" fmla="*/ 2844800 h 2895600"/>
              <a:gd name="connsiteX3" fmla="*/ 977900 w 2527300"/>
              <a:gd name="connsiteY3" fmla="*/ 2362200 h 2895600"/>
              <a:gd name="connsiteX4" fmla="*/ 1206500 w 2527300"/>
              <a:gd name="connsiteY4" fmla="*/ 2895600 h 2895600"/>
              <a:gd name="connsiteX5" fmla="*/ 1498600 w 2527300"/>
              <a:gd name="connsiteY5" fmla="*/ 2336800 h 2895600"/>
              <a:gd name="connsiteX6" fmla="*/ 1993900 w 2527300"/>
              <a:gd name="connsiteY6" fmla="*/ 2806700 h 2895600"/>
              <a:gd name="connsiteX7" fmla="*/ 2324100 w 2527300"/>
              <a:gd name="connsiteY7" fmla="*/ 0 h 2895600"/>
              <a:gd name="connsiteX8" fmla="*/ 2527300 w 2527300"/>
              <a:gd name="connsiteY8" fmla="*/ 177800 h 289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527300" h="2895600">
                <a:moveTo>
                  <a:pt x="0" y="2882900"/>
                </a:moveTo>
                <a:lnTo>
                  <a:pt x="165100" y="2387600"/>
                </a:lnTo>
                <a:lnTo>
                  <a:pt x="609600" y="2844800"/>
                </a:lnTo>
                <a:lnTo>
                  <a:pt x="977900" y="2362200"/>
                </a:lnTo>
                <a:lnTo>
                  <a:pt x="1206500" y="2895600"/>
                </a:lnTo>
                <a:lnTo>
                  <a:pt x="1498600" y="2336800"/>
                </a:lnTo>
                <a:lnTo>
                  <a:pt x="1993900" y="2806700"/>
                </a:lnTo>
                <a:lnTo>
                  <a:pt x="2324100" y="0"/>
                </a:lnTo>
                <a:lnTo>
                  <a:pt x="2527300" y="177800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019286" y="4358249"/>
            <a:ext cx="21591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accent5"/>
                </a:solidFill>
              </a:rPr>
              <a:t>Provisioned Supply</a:t>
            </a:r>
            <a:endParaRPr lang="en-US" sz="2000" dirty="0">
              <a:solidFill>
                <a:schemeClr val="accent5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16800000">
            <a:off x="2269014" y="2856445"/>
            <a:ext cx="1067921" cy="400110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2000" dirty="0" smtClean="0">
                <a:solidFill>
                  <a:srgbClr val="FF0000"/>
                </a:solidFill>
              </a:rPr>
              <a:t>Demand</a:t>
            </a:r>
            <a:endParaRPr lang="en-US" sz="2000" dirty="0">
              <a:solidFill>
                <a:srgbClr val="FF0000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92264" y="1469335"/>
            <a:ext cx="4263887" cy="353833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ight Brace 14"/>
          <p:cNvSpPr/>
          <p:nvPr/>
        </p:nvSpPr>
        <p:spPr>
          <a:xfrm>
            <a:off x="3382989" y="1896052"/>
            <a:ext cx="300935" cy="2400690"/>
          </a:xfrm>
          <a:prstGeom prst="rightBrace">
            <a:avLst>
              <a:gd name="adj1" fmla="val 0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758365" y="2864924"/>
                <a:ext cx="52540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58365" y="2864924"/>
                <a:ext cx="525400" cy="523220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>
            <a:off x="4406900" y="1806809"/>
            <a:ext cx="0" cy="1581335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ight Brace 18"/>
          <p:cNvSpPr/>
          <p:nvPr/>
        </p:nvSpPr>
        <p:spPr>
          <a:xfrm>
            <a:off x="4867526" y="1806809"/>
            <a:ext cx="278915" cy="1581335"/>
          </a:xfrm>
          <a:prstGeom prst="rightBrace">
            <a:avLst>
              <a:gd name="adj1" fmla="val 0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/>
              <p:cNvSpPr txBox="1"/>
              <p:nvPr/>
            </p:nvSpPr>
            <p:spPr>
              <a:xfrm>
                <a:off x="5175391" y="2153059"/>
                <a:ext cx="1145122" cy="8888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9"/>
                            </m:rP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5391" y="2153059"/>
                <a:ext cx="1145122" cy="88883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4144061" y="1435454"/>
            <a:ext cx="481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B050"/>
                </a:solidFill>
              </a:rPr>
              <a:t>DR</a:t>
            </a:r>
            <a:endParaRPr lang="en-US" sz="2000" dirty="0">
              <a:solidFill>
                <a:srgbClr val="00B050"/>
              </a:solidFill>
            </a:endParaRPr>
          </a:p>
        </p:txBody>
      </p:sp>
      <p:sp>
        <p:nvSpPr>
          <p:cNvPr id="22" name="Right Brace 21"/>
          <p:cNvSpPr/>
          <p:nvPr/>
        </p:nvSpPr>
        <p:spPr>
          <a:xfrm>
            <a:off x="5249226" y="3388144"/>
            <a:ext cx="294096" cy="970105"/>
          </a:xfrm>
          <a:prstGeom prst="rightBrace">
            <a:avLst>
              <a:gd name="adj1" fmla="val 0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6713919" y="2380849"/>
                <a:ext cx="5336141" cy="14913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Cost </a:t>
                </a:r>
                <a:r>
                  <a:rPr lang="en-US" sz="2800" dirty="0"/>
                  <a:t>to manage the load </a:t>
                </a:r>
                <a:r>
                  <a:rPr lang="en-US" sz="2800" dirty="0" smtClean="0"/>
                  <a:t>mismatch: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>
                          <a:latin typeface="Cambria Math" panose="02040503050406030204" pitchFamily="18" charset="0"/>
                        </a:rPr>
                        <m:t>G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3919" y="2380849"/>
                <a:ext cx="5336141" cy="1491370"/>
              </a:xfrm>
              <a:prstGeom prst="rect">
                <a:avLst/>
              </a:prstGeom>
              <a:blipFill rotWithShape="0">
                <a:blip r:embed="rId5"/>
                <a:stretch>
                  <a:fillRect l="-2283" t="-4098" r="-10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5844209" y="4286190"/>
            <a:ext cx="27631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Increasing marginal cost,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 flipV="1">
            <a:off x="5907025" y="3588334"/>
            <a:ext cx="2571053" cy="263412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TextBox 27"/>
              <p:cNvSpPr txBox="1"/>
              <p:nvPr/>
            </p:nvSpPr>
            <p:spPr>
              <a:xfrm>
                <a:off x="5899587" y="4686300"/>
                <a:ext cx="6540380" cy="14474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2000" dirty="0"/>
                  <a:t>E.g. one-sided quadratic</a:t>
                </a:r>
                <a:r>
                  <a:rPr lang="en-US" sz="2000" dirty="0" smtClean="0"/>
                  <a:t>:</a:t>
                </a:r>
                <a:endParaRPr lang="en-US" sz="2000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nary>
                                        <m:naryPr>
                                          <m:chr m:val="∑"/>
                                          <m:limLoc m:val="subSup"/>
                                          <m:supHide m:val="on"/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9"/>
                                            </m:r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0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nary>
                                <m:naryPr>
                                  <m:chr m:val="∑"/>
                                  <m:limLoc m:val="subSup"/>
                                  <m:supHide m:val="on"/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9"/>
                                    </m:r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sz="20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nary>
                            </m:e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0 </m:t>
                              </m:r>
                              <m: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                        </m:t>
                              </m:r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latin typeface="Cambria Math" panose="02040503050406030204" pitchFamily="18" charset="0"/>
                                </a:rPr>
                                <m:t>otherwise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9587" y="4686300"/>
                <a:ext cx="6540380" cy="1447448"/>
              </a:xfrm>
              <a:prstGeom prst="rect">
                <a:avLst/>
              </a:prstGeom>
              <a:blipFill rotWithShape="0">
                <a:blip r:embed="rId6"/>
                <a:stretch>
                  <a:fillRect l="-2423" t="-54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645" y="-910373"/>
            <a:ext cx="2408264" cy="3406285"/>
          </a:xfrm>
          <a:prstGeom prst="rect">
            <a:avLst/>
          </a:prstGeom>
          <a:scene3d>
            <a:camera prst="orthographicFront">
              <a:rot lat="0" lon="10800000" rev="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345491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4C285-6686-4E2A-92E6-BF638D8FBB6B}" type="slidenum">
              <a:rPr lang="en-US" smtClean="0"/>
              <a:t>3</a:t>
            </a:fld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660401" y="418263"/>
            <a:ext cx="8394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 smtClean="0"/>
              <a:t>Goal</a:t>
            </a:r>
            <a:r>
              <a:rPr lang="en-US" sz="4000" dirty="0" smtClean="0"/>
              <a:t>: Increase reliable DR adoption</a:t>
            </a:r>
            <a:endParaRPr lang="en-US" sz="4000" dirty="0"/>
          </a:p>
        </p:txBody>
      </p:sp>
      <p:sp>
        <p:nvSpPr>
          <p:cNvPr id="4" name="TextBox 3"/>
          <p:cNvSpPr txBox="1"/>
          <p:nvPr/>
        </p:nvSpPr>
        <p:spPr>
          <a:xfrm>
            <a:off x="660400" y="1421563"/>
            <a:ext cx="107822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 smtClean="0"/>
              <a:t>Approach</a:t>
            </a:r>
            <a:r>
              <a:rPr lang="en-US" sz="4000" dirty="0" smtClean="0"/>
              <a:t>: Flexible Commitment DR Program</a:t>
            </a:r>
            <a:endParaRPr lang="en-US" sz="4000" dirty="0"/>
          </a:p>
        </p:txBody>
      </p:sp>
      <p:sp>
        <p:nvSpPr>
          <p:cNvPr id="5" name="TextBox 4"/>
          <p:cNvSpPr txBox="1"/>
          <p:nvPr/>
        </p:nvSpPr>
        <p:spPr>
          <a:xfrm>
            <a:off x="1409701" y="5265265"/>
            <a:ext cx="23240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00B050"/>
                </a:solidFill>
              </a:rPr>
              <a:t>Modeling</a:t>
            </a:r>
            <a:endParaRPr lang="en-US" sz="4000" dirty="0">
              <a:solidFill>
                <a:srgbClr val="00B05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12001" y="5353050"/>
            <a:ext cx="25527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 smtClean="0">
                <a:solidFill>
                  <a:srgbClr val="00B0F0"/>
                </a:solidFill>
              </a:rPr>
              <a:t>Simulation</a:t>
            </a:r>
            <a:endParaRPr lang="en-US" sz="4000" dirty="0">
              <a:solidFill>
                <a:srgbClr val="00B0F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9174" y="3278679"/>
            <a:ext cx="3105151" cy="8213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473" y="4330720"/>
            <a:ext cx="4040231" cy="41150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660400" y="3048000"/>
            <a:ext cx="4224379" cy="2006600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2689" y="3207838"/>
            <a:ext cx="2325663" cy="168692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7600" y="3181466"/>
            <a:ext cx="2209800" cy="183715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791200" y="3048000"/>
            <a:ext cx="5359399" cy="2006600"/>
          </a:xfrm>
          <a:prstGeom prst="rect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635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9" grpId="0" animBg="1"/>
      <p:bldP spid="1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10865" y="1907845"/>
            <a:ext cx="5187446" cy="646331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/>
          <a:p>
            <a:r>
              <a:rPr lang="en-US" sz="3600" dirty="0" smtClean="0"/>
              <a:t>Customer Load Reductions</a:t>
            </a:r>
            <a:endParaRPr lang="en-US" sz="3600" dirty="0"/>
          </a:p>
        </p:txBody>
      </p:sp>
      <p:sp>
        <p:nvSpPr>
          <p:cNvPr id="4" name="TextBox 3"/>
          <p:cNvSpPr txBox="1"/>
          <p:nvPr/>
        </p:nvSpPr>
        <p:spPr>
          <a:xfrm>
            <a:off x="1726029" y="3630226"/>
            <a:ext cx="20399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 smtClean="0"/>
              <a:t>Mandatory</a:t>
            </a:r>
            <a:endParaRPr lang="en-US" sz="3200" u="sng" dirty="0"/>
          </a:p>
        </p:txBody>
      </p:sp>
      <p:sp>
        <p:nvSpPr>
          <p:cNvPr id="5" name="TextBox 4"/>
          <p:cNvSpPr txBox="1"/>
          <p:nvPr/>
        </p:nvSpPr>
        <p:spPr>
          <a:xfrm>
            <a:off x="8586493" y="3630227"/>
            <a:ext cx="18004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u="sng" dirty="0" smtClean="0"/>
              <a:t>Voluntary</a:t>
            </a:r>
            <a:endParaRPr lang="en-US" sz="3200" u="sng" dirty="0"/>
          </a:p>
        </p:txBody>
      </p:sp>
      <p:sp>
        <p:nvSpPr>
          <p:cNvPr id="12" name="TextBox 11"/>
          <p:cNvSpPr txBox="1"/>
          <p:nvPr/>
        </p:nvSpPr>
        <p:spPr>
          <a:xfrm>
            <a:off x="1204934" y="996889"/>
            <a:ext cx="10904244" cy="58477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sz="3200" dirty="0" smtClean="0"/>
              <a:t>Because DR Programs have various Levels of Commitment</a:t>
            </a:r>
            <a:endParaRPr lang="en-US" sz="3200" dirty="0"/>
          </a:p>
        </p:txBody>
      </p:sp>
      <p:sp>
        <p:nvSpPr>
          <p:cNvPr id="13" name="TextBox 12"/>
          <p:cNvSpPr txBox="1"/>
          <p:nvPr/>
        </p:nvSpPr>
        <p:spPr>
          <a:xfrm>
            <a:off x="582906" y="4210133"/>
            <a:ext cx="45058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Base Interruptible Program (BIP)</a:t>
            </a:r>
          </a:p>
          <a:p>
            <a:pPr algn="ctr"/>
            <a:r>
              <a:rPr lang="en-US" sz="2400" dirty="0" smtClean="0"/>
              <a:t>Emergency Response Service (ERS)</a:t>
            </a:r>
          </a:p>
          <a:p>
            <a:pPr algn="ctr"/>
            <a:r>
              <a:rPr lang="en-US" sz="2400" dirty="0" smtClean="0"/>
              <a:t>Special Case Resources (SCR)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572703" y="4210132"/>
            <a:ext cx="42466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Demand Bidding Program (DBP)</a:t>
            </a:r>
          </a:p>
          <a:p>
            <a:pPr algn="ctr"/>
            <a:r>
              <a:rPr lang="en-US" sz="2400" dirty="0" smtClean="0"/>
              <a:t>Voluntary Load Reduction (VLR)</a:t>
            </a:r>
          </a:p>
          <a:p>
            <a:pPr algn="ctr"/>
            <a:r>
              <a:rPr lang="en-US" sz="2400" dirty="0" smtClean="0"/>
              <a:t>Emergency DR Program (EDRP)</a:t>
            </a:r>
            <a:endParaRPr lang="en-US" sz="2400" dirty="0"/>
          </a:p>
        </p:txBody>
      </p:sp>
      <p:cxnSp>
        <p:nvCxnSpPr>
          <p:cNvPr id="17" name="Straight Arrow Connector 16"/>
          <p:cNvCxnSpPr/>
          <p:nvPr/>
        </p:nvCxnSpPr>
        <p:spPr>
          <a:xfrm rot="2700000">
            <a:off x="3269590" y="2532677"/>
            <a:ext cx="0" cy="12028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-2700000">
            <a:off x="8739426" y="2532676"/>
            <a:ext cx="0" cy="1202811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5826226" y="4206077"/>
            <a:ext cx="10166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CAISO</a:t>
            </a:r>
          </a:p>
          <a:p>
            <a:pPr algn="ctr"/>
            <a:r>
              <a:rPr lang="en-US" sz="2400" dirty="0" smtClean="0"/>
              <a:t>ERCOT</a:t>
            </a:r>
          </a:p>
          <a:p>
            <a:pPr algn="ctr"/>
            <a:r>
              <a:rPr lang="en-US" sz="2400" dirty="0" smtClean="0"/>
              <a:t>NYISO</a:t>
            </a: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4969565" y="4442787"/>
            <a:ext cx="856661" cy="9939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endCxn id="13" idx="3"/>
          </p:cNvCxnSpPr>
          <p:nvPr/>
        </p:nvCxnSpPr>
        <p:spPr>
          <a:xfrm flipH="1">
            <a:off x="5088755" y="4806241"/>
            <a:ext cx="729853" cy="4057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4721087" y="5153874"/>
            <a:ext cx="1097521" cy="9939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6822004" y="4442787"/>
            <a:ext cx="793256" cy="1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6811149" y="4803300"/>
            <a:ext cx="901616" cy="2943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6787066" y="5163813"/>
            <a:ext cx="925699" cy="2"/>
          </a:xfrm>
          <a:prstGeom prst="straightConnector1">
            <a:avLst/>
          </a:prstGeom>
          <a:ln w="38100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745435" y="4260488"/>
            <a:ext cx="11073943" cy="374902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Slide Number Placeholder 3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4C285-6686-4E2A-92E6-BF638D8FBB6B}" type="slidenum">
              <a:rPr lang="en-US" smtClean="0"/>
              <a:t>4</a:t>
            </a:fld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455634" y="113011"/>
            <a:ext cx="11653544" cy="769441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sz="4400" dirty="0" smtClean="0"/>
              <a:t>Why optimize the Level of Commitment?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321087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12" grpId="0"/>
      <p:bldP spid="13" grpId="0"/>
      <p:bldP spid="14" grpId="0"/>
      <p:bldP spid="20" grpId="0"/>
      <p:bldP spid="3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2804" y="162280"/>
            <a:ext cx="11653544" cy="769441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sz="4400" b="1" u="sng" dirty="0" smtClean="0"/>
              <a:t>Example</a:t>
            </a:r>
            <a:r>
              <a:rPr lang="en-US" sz="4400" dirty="0" smtClean="0"/>
              <a:t>: BIP </a:t>
            </a:r>
            <a:r>
              <a:rPr lang="en-US" sz="4400" b="1" dirty="0" smtClean="0"/>
              <a:t>requires</a:t>
            </a:r>
            <a:r>
              <a:rPr lang="en-US" sz="4400" dirty="0" smtClean="0"/>
              <a:t> load reductions</a:t>
            </a:r>
            <a:endParaRPr lang="en-US" sz="44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600200" y="1613622"/>
            <a:ext cx="0" cy="199776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600200" y="3611387"/>
            <a:ext cx="514847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17407" y="2498528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Load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058378" y="3719134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</a:p>
        </p:txBody>
      </p:sp>
      <p:sp>
        <p:nvSpPr>
          <p:cNvPr id="19" name="Freeform 18"/>
          <p:cNvSpPr/>
          <p:nvPr/>
        </p:nvSpPr>
        <p:spPr>
          <a:xfrm>
            <a:off x="1600200" y="2068721"/>
            <a:ext cx="1530626" cy="228600"/>
          </a:xfrm>
          <a:custGeom>
            <a:avLst/>
            <a:gdLst>
              <a:gd name="connsiteX0" fmla="*/ 0 w 1530626"/>
              <a:gd name="connsiteY0" fmla="*/ 198783 h 228600"/>
              <a:gd name="connsiteX1" fmla="*/ 89452 w 1530626"/>
              <a:gd name="connsiteY1" fmla="*/ 59635 h 228600"/>
              <a:gd name="connsiteX2" fmla="*/ 149087 w 1530626"/>
              <a:gd name="connsiteY2" fmla="*/ 159026 h 228600"/>
              <a:gd name="connsiteX3" fmla="*/ 238539 w 1530626"/>
              <a:gd name="connsiteY3" fmla="*/ 59635 h 228600"/>
              <a:gd name="connsiteX4" fmla="*/ 278295 w 1530626"/>
              <a:gd name="connsiteY4" fmla="*/ 99392 h 228600"/>
              <a:gd name="connsiteX5" fmla="*/ 318052 w 1530626"/>
              <a:gd name="connsiteY5" fmla="*/ 208722 h 228600"/>
              <a:gd name="connsiteX6" fmla="*/ 377687 w 1530626"/>
              <a:gd name="connsiteY6" fmla="*/ 168965 h 228600"/>
              <a:gd name="connsiteX7" fmla="*/ 437321 w 1530626"/>
              <a:gd name="connsiteY7" fmla="*/ 139148 h 228600"/>
              <a:gd name="connsiteX8" fmla="*/ 546652 w 1530626"/>
              <a:gd name="connsiteY8" fmla="*/ 19879 h 228600"/>
              <a:gd name="connsiteX9" fmla="*/ 636104 w 1530626"/>
              <a:gd name="connsiteY9" fmla="*/ 228600 h 228600"/>
              <a:gd name="connsiteX10" fmla="*/ 705678 w 1530626"/>
              <a:gd name="connsiteY10" fmla="*/ 39757 h 228600"/>
              <a:gd name="connsiteX11" fmla="*/ 725556 w 1530626"/>
              <a:gd name="connsiteY11" fmla="*/ 119270 h 228600"/>
              <a:gd name="connsiteX12" fmla="*/ 765313 w 1530626"/>
              <a:gd name="connsiteY12" fmla="*/ 119270 h 228600"/>
              <a:gd name="connsiteX13" fmla="*/ 815008 w 1530626"/>
              <a:gd name="connsiteY13" fmla="*/ 0 h 228600"/>
              <a:gd name="connsiteX14" fmla="*/ 854765 w 1530626"/>
              <a:gd name="connsiteY14" fmla="*/ 29818 h 228600"/>
              <a:gd name="connsiteX15" fmla="*/ 894521 w 1530626"/>
              <a:gd name="connsiteY15" fmla="*/ 79513 h 228600"/>
              <a:gd name="connsiteX16" fmla="*/ 914400 w 1530626"/>
              <a:gd name="connsiteY16" fmla="*/ 168965 h 228600"/>
              <a:gd name="connsiteX17" fmla="*/ 1073426 w 1530626"/>
              <a:gd name="connsiteY17" fmla="*/ 59635 h 228600"/>
              <a:gd name="connsiteX18" fmla="*/ 1143000 w 1530626"/>
              <a:gd name="connsiteY18" fmla="*/ 139148 h 228600"/>
              <a:gd name="connsiteX19" fmla="*/ 1242391 w 1530626"/>
              <a:gd name="connsiteY19" fmla="*/ 29818 h 228600"/>
              <a:gd name="connsiteX20" fmla="*/ 1371600 w 1530626"/>
              <a:gd name="connsiteY20" fmla="*/ 168965 h 228600"/>
              <a:gd name="connsiteX21" fmla="*/ 1530626 w 1530626"/>
              <a:gd name="connsiteY21" fmla="*/ 19879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530626" h="228600">
                <a:moveTo>
                  <a:pt x="0" y="198783"/>
                </a:moveTo>
                <a:lnTo>
                  <a:pt x="89452" y="59635"/>
                </a:lnTo>
                <a:lnTo>
                  <a:pt x="149087" y="159026"/>
                </a:lnTo>
                <a:lnTo>
                  <a:pt x="238539" y="59635"/>
                </a:lnTo>
                <a:lnTo>
                  <a:pt x="278295" y="99392"/>
                </a:lnTo>
                <a:lnTo>
                  <a:pt x="318052" y="208722"/>
                </a:lnTo>
                <a:lnTo>
                  <a:pt x="377687" y="168965"/>
                </a:lnTo>
                <a:lnTo>
                  <a:pt x="437321" y="139148"/>
                </a:lnTo>
                <a:lnTo>
                  <a:pt x="546652" y="19879"/>
                </a:lnTo>
                <a:lnTo>
                  <a:pt x="636104" y="228600"/>
                </a:lnTo>
                <a:lnTo>
                  <a:pt x="705678" y="39757"/>
                </a:lnTo>
                <a:lnTo>
                  <a:pt x="725556" y="119270"/>
                </a:lnTo>
                <a:lnTo>
                  <a:pt x="765313" y="119270"/>
                </a:lnTo>
                <a:lnTo>
                  <a:pt x="815008" y="0"/>
                </a:lnTo>
                <a:lnTo>
                  <a:pt x="854765" y="29818"/>
                </a:lnTo>
                <a:lnTo>
                  <a:pt x="894521" y="79513"/>
                </a:lnTo>
                <a:lnTo>
                  <a:pt x="914400" y="168965"/>
                </a:lnTo>
                <a:lnTo>
                  <a:pt x="1073426" y="59635"/>
                </a:lnTo>
                <a:lnTo>
                  <a:pt x="1143000" y="139148"/>
                </a:lnTo>
                <a:lnTo>
                  <a:pt x="1242391" y="29818"/>
                </a:lnTo>
                <a:lnTo>
                  <a:pt x="1371600" y="168965"/>
                </a:lnTo>
                <a:lnTo>
                  <a:pt x="1530626" y="19879"/>
                </a:lnTo>
              </a:path>
            </a:pathLst>
          </a:cu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2"/>
          <p:cNvSpPr/>
          <p:nvPr/>
        </p:nvSpPr>
        <p:spPr>
          <a:xfrm>
            <a:off x="3120887" y="2060883"/>
            <a:ext cx="606287" cy="1073426"/>
          </a:xfrm>
          <a:custGeom>
            <a:avLst/>
            <a:gdLst>
              <a:gd name="connsiteX0" fmla="*/ 0 w 606287"/>
              <a:gd name="connsiteY0" fmla="*/ 29817 h 1073426"/>
              <a:gd name="connsiteX1" fmla="*/ 119270 w 606287"/>
              <a:gd name="connsiteY1" fmla="*/ 218661 h 1073426"/>
              <a:gd name="connsiteX2" fmla="*/ 198783 w 606287"/>
              <a:gd name="connsiteY2" fmla="*/ 0 h 1073426"/>
              <a:gd name="connsiteX3" fmla="*/ 327991 w 606287"/>
              <a:gd name="connsiteY3" fmla="*/ 357809 h 1073426"/>
              <a:gd name="connsiteX4" fmla="*/ 347870 w 606287"/>
              <a:gd name="connsiteY4" fmla="*/ 765313 h 1073426"/>
              <a:gd name="connsiteX5" fmla="*/ 387626 w 606287"/>
              <a:gd name="connsiteY5" fmla="*/ 675861 h 1073426"/>
              <a:gd name="connsiteX6" fmla="*/ 467139 w 606287"/>
              <a:gd name="connsiteY6" fmla="*/ 1073426 h 1073426"/>
              <a:gd name="connsiteX7" fmla="*/ 606287 w 606287"/>
              <a:gd name="connsiteY7" fmla="*/ 1003852 h 1073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06287" h="1073426">
                <a:moveTo>
                  <a:pt x="0" y="29817"/>
                </a:moveTo>
                <a:lnTo>
                  <a:pt x="119270" y="218661"/>
                </a:lnTo>
                <a:lnTo>
                  <a:pt x="198783" y="0"/>
                </a:lnTo>
                <a:lnTo>
                  <a:pt x="327991" y="357809"/>
                </a:lnTo>
                <a:lnTo>
                  <a:pt x="347870" y="765313"/>
                </a:lnTo>
                <a:lnTo>
                  <a:pt x="387626" y="675861"/>
                </a:lnTo>
                <a:lnTo>
                  <a:pt x="467139" y="1073426"/>
                </a:lnTo>
                <a:lnTo>
                  <a:pt x="606287" y="1003852"/>
                </a:lnTo>
              </a:path>
            </a:pathLst>
          </a:cu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3"/>
          <p:cNvSpPr/>
          <p:nvPr/>
        </p:nvSpPr>
        <p:spPr>
          <a:xfrm>
            <a:off x="3717235" y="3064735"/>
            <a:ext cx="1808922" cy="188844"/>
          </a:xfrm>
          <a:custGeom>
            <a:avLst/>
            <a:gdLst>
              <a:gd name="connsiteX0" fmla="*/ 0 w 1808922"/>
              <a:gd name="connsiteY0" fmla="*/ 0 h 188844"/>
              <a:gd name="connsiteX1" fmla="*/ 109330 w 1808922"/>
              <a:gd name="connsiteY1" fmla="*/ 99392 h 188844"/>
              <a:gd name="connsiteX2" fmla="*/ 228600 w 1808922"/>
              <a:gd name="connsiteY2" fmla="*/ 0 h 188844"/>
              <a:gd name="connsiteX3" fmla="*/ 308113 w 1808922"/>
              <a:gd name="connsiteY3" fmla="*/ 129209 h 188844"/>
              <a:gd name="connsiteX4" fmla="*/ 427382 w 1808922"/>
              <a:gd name="connsiteY4" fmla="*/ 188844 h 188844"/>
              <a:gd name="connsiteX5" fmla="*/ 427382 w 1808922"/>
              <a:gd name="connsiteY5" fmla="*/ 188844 h 188844"/>
              <a:gd name="connsiteX6" fmla="*/ 477078 w 1808922"/>
              <a:gd name="connsiteY6" fmla="*/ 29818 h 188844"/>
              <a:gd name="connsiteX7" fmla="*/ 576469 w 1808922"/>
              <a:gd name="connsiteY7" fmla="*/ 49696 h 188844"/>
              <a:gd name="connsiteX8" fmla="*/ 675861 w 1808922"/>
              <a:gd name="connsiteY8" fmla="*/ 178905 h 188844"/>
              <a:gd name="connsiteX9" fmla="*/ 755374 w 1808922"/>
              <a:gd name="connsiteY9" fmla="*/ 69574 h 188844"/>
              <a:gd name="connsiteX10" fmla="*/ 844826 w 1808922"/>
              <a:gd name="connsiteY10" fmla="*/ 49696 h 188844"/>
              <a:gd name="connsiteX11" fmla="*/ 914400 w 1808922"/>
              <a:gd name="connsiteY11" fmla="*/ 139148 h 188844"/>
              <a:gd name="connsiteX12" fmla="*/ 1013791 w 1808922"/>
              <a:gd name="connsiteY12" fmla="*/ 89452 h 188844"/>
              <a:gd name="connsiteX13" fmla="*/ 1023730 w 1808922"/>
              <a:gd name="connsiteY13" fmla="*/ 29818 h 188844"/>
              <a:gd name="connsiteX14" fmla="*/ 1133061 w 1808922"/>
              <a:gd name="connsiteY14" fmla="*/ 39757 h 188844"/>
              <a:gd name="connsiteX15" fmla="*/ 1212574 w 1808922"/>
              <a:gd name="connsiteY15" fmla="*/ 159026 h 188844"/>
              <a:gd name="connsiteX16" fmla="*/ 1341782 w 1808922"/>
              <a:gd name="connsiteY16" fmla="*/ 129209 h 188844"/>
              <a:gd name="connsiteX17" fmla="*/ 1431235 w 1808922"/>
              <a:gd name="connsiteY17" fmla="*/ 119270 h 188844"/>
              <a:gd name="connsiteX18" fmla="*/ 1520687 w 1808922"/>
              <a:gd name="connsiteY18" fmla="*/ 59635 h 188844"/>
              <a:gd name="connsiteX19" fmla="*/ 1560443 w 1808922"/>
              <a:gd name="connsiteY19" fmla="*/ 19879 h 188844"/>
              <a:gd name="connsiteX20" fmla="*/ 1689652 w 1808922"/>
              <a:gd name="connsiteY20" fmla="*/ 129209 h 188844"/>
              <a:gd name="connsiteX21" fmla="*/ 1808922 w 1808922"/>
              <a:gd name="connsiteY21" fmla="*/ 168965 h 188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808922" h="188844">
                <a:moveTo>
                  <a:pt x="0" y="0"/>
                </a:moveTo>
                <a:lnTo>
                  <a:pt x="109330" y="99392"/>
                </a:lnTo>
                <a:lnTo>
                  <a:pt x="228600" y="0"/>
                </a:lnTo>
                <a:lnTo>
                  <a:pt x="308113" y="129209"/>
                </a:lnTo>
                <a:lnTo>
                  <a:pt x="427382" y="188844"/>
                </a:lnTo>
                <a:lnTo>
                  <a:pt x="427382" y="188844"/>
                </a:lnTo>
                <a:lnTo>
                  <a:pt x="477078" y="29818"/>
                </a:lnTo>
                <a:lnTo>
                  <a:pt x="576469" y="49696"/>
                </a:lnTo>
                <a:lnTo>
                  <a:pt x="675861" y="178905"/>
                </a:lnTo>
                <a:lnTo>
                  <a:pt x="755374" y="69574"/>
                </a:lnTo>
                <a:lnTo>
                  <a:pt x="844826" y="49696"/>
                </a:lnTo>
                <a:lnTo>
                  <a:pt x="914400" y="139148"/>
                </a:lnTo>
                <a:lnTo>
                  <a:pt x="1013791" y="89452"/>
                </a:lnTo>
                <a:lnTo>
                  <a:pt x="1023730" y="29818"/>
                </a:lnTo>
                <a:lnTo>
                  <a:pt x="1133061" y="39757"/>
                </a:lnTo>
                <a:lnTo>
                  <a:pt x="1212574" y="159026"/>
                </a:lnTo>
                <a:lnTo>
                  <a:pt x="1341782" y="129209"/>
                </a:lnTo>
                <a:lnTo>
                  <a:pt x="1431235" y="119270"/>
                </a:lnTo>
                <a:lnTo>
                  <a:pt x="1520687" y="59635"/>
                </a:lnTo>
                <a:lnTo>
                  <a:pt x="1560443" y="19879"/>
                </a:lnTo>
                <a:lnTo>
                  <a:pt x="1689652" y="129209"/>
                </a:lnTo>
                <a:lnTo>
                  <a:pt x="1808922" y="168965"/>
                </a:lnTo>
              </a:path>
            </a:pathLst>
          </a:cu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4"/>
          <p:cNvSpPr/>
          <p:nvPr/>
        </p:nvSpPr>
        <p:spPr>
          <a:xfrm>
            <a:off x="5516217" y="2031066"/>
            <a:ext cx="1262270" cy="1192695"/>
          </a:xfrm>
          <a:custGeom>
            <a:avLst/>
            <a:gdLst>
              <a:gd name="connsiteX0" fmla="*/ 0 w 1262270"/>
              <a:gd name="connsiteY0" fmla="*/ 1192695 h 1192695"/>
              <a:gd name="connsiteX1" fmla="*/ 99392 w 1262270"/>
              <a:gd name="connsiteY1" fmla="*/ 983974 h 1192695"/>
              <a:gd name="connsiteX2" fmla="*/ 258418 w 1262270"/>
              <a:gd name="connsiteY2" fmla="*/ 884582 h 1192695"/>
              <a:gd name="connsiteX3" fmla="*/ 258418 w 1262270"/>
              <a:gd name="connsiteY3" fmla="*/ 626165 h 1192695"/>
              <a:gd name="connsiteX4" fmla="*/ 357809 w 1262270"/>
              <a:gd name="connsiteY4" fmla="*/ 308113 h 1192695"/>
              <a:gd name="connsiteX5" fmla="*/ 387626 w 1262270"/>
              <a:gd name="connsiteY5" fmla="*/ 0 h 1192695"/>
              <a:gd name="connsiteX6" fmla="*/ 536713 w 1262270"/>
              <a:gd name="connsiteY6" fmla="*/ 208721 h 1192695"/>
              <a:gd name="connsiteX7" fmla="*/ 655983 w 1262270"/>
              <a:gd name="connsiteY7" fmla="*/ 29817 h 1192695"/>
              <a:gd name="connsiteX8" fmla="*/ 755374 w 1262270"/>
              <a:gd name="connsiteY8" fmla="*/ 178904 h 1192695"/>
              <a:gd name="connsiteX9" fmla="*/ 924340 w 1262270"/>
              <a:gd name="connsiteY9" fmla="*/ 89452 h 1192695"/>
              <a:gd name="connsiteX10" fmla="*/ 1033670 w 1262270"/>
              <a:gd name="connsiteY10" fmla="*/ 218661 h 1192695"/>
              <a:gd name="connsiteX11" fmla="*/ 1152940 w 1262270"/>
              <a:gd name="connsiteY11" fmla="*/ 59634 h 1192695"/>
              <a:gd name="connsiteX12" fmla="*/ 1262270 w 1262270"/>
              <a:gd name="connsiteY12" fmla="*/ 288234 h 1192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262270" h="1192695">
                <a:moveTo>
                  <a:pt x="0" y="1192695"/>
                </a:moveTo>
                <a:lnTo>
                  <a:pt x="99392" y="983974"/>
                </a:lnTo>
                <a:lnTo>
                  <a:pt x="258418" y="884582"/>
                </a:lnTo>
                <a:lnTo>
                  <a:pt x="258418" y="626165"/>
                </a:lnTo>
                <a:lnTo>
                  <a:pt x="357809" y="308113"/>
                </a:lnTo>
                <a:lnTo>
                  <a:pt x="387626" y="0"/>
                </a:lnTo>
                <a:lnTo>
                  <a:pt x="536713" y="208721"/>
                </a:lnTo>
                <a:lnTo>
                  <a:pt x="655983" y="29817"/>
                </a:lnTo>
                <a:lnTo>
                  <a:pt x="755374" y="178904"/>
                </a:lnTo>
                <a:lnTo>
                  <a:pt x="924340" y="89452"/>
                </a:lnTo>
                <a:lnTo>
                  <a:pt x="1033670" y="218661"/>
                </a:lnTo>
                <a:lnTo>
                  <a:pt x="1152940" y="59634"/>
                </a:lnTo>
                <a:lnTo>
                  <a:pt x="1262270" y="288234"/>
                </a:lnTo>
              </a:path>
            </a:pathLst>
          </a:cu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/>
          <p:cNvCxnSpPr/>
          <p:nvPr/>
        </p:nvCxnSpPr>
        <p:spPr>
          <a:xfrm>
            <a:off x="3130826" y="1891918"/>
            <a:ext cx="0" cy="199776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3717235" y="1891917"/>
            <a:ext cx="0" cy="199776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5516217" y="1906035"/>
            <a:ext cx="0" cy="199776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235764" y="3064735"/>
            <a:ext cx="514847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235764" y="2290695"/>
            <a:ext cx="5148470" cy="0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2220566" y="4517576"/>
            <a:ext cx="761917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LSE signals customer to reduce load.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Customer </a:t>
            </a:r>
            <a:r>
              <a:rPr lang="en-US" sz="2400" b="1" dirty="0" smtClean="0"/>
              <a:t>must reduce </a:t>
            </a:r>
            <a:r>
              <a:rPr lang="en-US" sz="2400" dirty="0" smtClean="0"/>
              <a:t>load to Firm Service Level (FSL).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LSE releases the signal.</a:t>
            </a:r>
            <a:endParaRPr lang="en-US" sz="2400" dirty="0"/>
          </a:p>
        </p:txBody>
      </p:sp>
      <p:sp>
        <p:nvSpPr>
          <p:cNvPr id="41" name="Oval 40"/>
          <p:cNvSpPr/>
          <p:nvPr/>
        </p:nvSpPr>
        <p:spPr>
          <a:xfrm>
            <a:off x="3001617" y="4018099"/>
            <a:ext cx="238539" cy="37768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1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42" name="Oval 41"/>
          <p:cNvSpPr/>
          <p:nvPr/>
        </p:nvSpPr>
        <p:spPr>
          <a:xfrm>
            <a:off x="3597965" y="4019544"/>
            <a:ext cx="238539" cy="37768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43" name="Oval 42"/>
          <p:cNvSpPr/>
          <p:nvPr/>
        </p:nvSpPr>
        <p:spPr>
          <a:xfrm>
            <a:off x="5396946" y="4018099"/>
            <a:ext cx="238539" cy="37768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44" name="Left Brace 43"/>
          <p:cNvSpPr/>
          <p:nvPr/>
        </p:nvSpPr>
        <p:spPr>
          <a:xfrm rot="5400000">
            <a:off x="3355235" y="1520868"/>
            <a:ext cx="142560" cy="521805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051312" y="1256675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30 min</a:t>
            </a:r>
            <a:endParaRPr lang="en-US" dirty="0"/>
          </a:p>
        </p:txBody>
      </p:sp>
      <p:sp>
        <p:nvSpPr>
          <p:cNvPr id="46" name="Left Brace 45"/>
          <p:cNvSpPr/>
          <p:nvPr/>
        </p:nvSpPr>
        <p:spPr>
          <a:xfrm rot="5400000">
            <a:off x="4561345" y="1007184"/>
            <a:ext cx="168734" cy="1581979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/>
          <p:cNvSpPr txBox="1"/>
          <p:nvPr/>
        </p:nvSpPr>
        <p:spPr>
          <a:xfrm>
            <a:off x="4094439" y="1252922"/>
            <a:ext cx="11025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</a:t>
            </a:r>
            <a:r>
              <a:rPr lang="en-US" dirty="0" smtClean="0"/>
              <a:t>p to 6 </a:t>
            </a:r>
            <a:r>
              <a:rPr lang="en-US" dirty="0" err="1" smtClean="0"/>
              <a:t>hr</a:t>
            </a:r>
            <a:endParaRPr lang="en-US" dirty="0"/>
          </a:p>
        </p:txBody>
      </p:sp>
      <p:sp>
        <p:nvSpPr>
          <p:cNvPr id="48" name="Right Brace 47"/>
          <p:cNvSpPr/>
          <p:nvPr/>
        </p:nvSpPr>
        <p:spPr>
          <a:xfrm>
            <a:off x="6458098" y="2323207"/>
            <a:ext cx="225288" cy="697840"/>
          </a:xfrm>
          <a:prstGeom prst="righ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/>
              <p:cNvSpPr txBox="1"/>
              <p:nvPr/>
            </p:nvSpPr>
            <p:spPr>
              <a:xfrm>
                <a:off x="6856038" y="2406195"/>
                <a:ext cx="401071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 smtClean="0"/>
                  <a:t>(Base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400" dirty="0" smtClean="0"/>
                  <a:t> FSL) x Price = Payment</a:t>
                </a:r>
                <a:endParaRPr lang="en-US" sz="2400" dirty="0"/>
              </a:p>
            </p:txBody>
          </p:sp>
        </mc:Choice>
        <mc:Fallback xmlns=""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6038" y="2406195"/>
                <a:ext cx="4010713" cy="461665"/>
              </a:xfrm>
              <a:prstGeom prst="rect">
                <a:avLst/>
              </a:prstGeom>
              <a:blipFill rotWithShape="0">
                <a:blip r:embed="rId2"/>
                <a:stretch>
                  <a:fillRect l="-2432" t="-10667" r="-1520" b="-30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/>
          <p:cNvSpPr txBox="1"/>
          <p:nvPr/>
        </p:nvSpPr>
        <p:spPr>
          <a:xfrm>
            <a:off x="742123" y="2880069"/>
            <a:ext cx="490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FSL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00333" y="2094548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401798" y="3365648"/>
            <a:ext cx="37595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High Penalties</a:t>
            </a:r>
            <a:r>
              <a:rPr lang="en-US" sz="2400" dirty="0" smtClean="0"/>
              <a:t> for each kWh above FSL</a:t>
            </a:r>
            <a:endParaRPr lang="en-US" sz="2400" dirty="0"/>
          </a:p>
        </p:txBody>
      </p:sp>
      <p:sp>
        <p:nvSpPr>
          <p:cNvPr id="53" name="TextBox 52"/>
          <p:cNvSpPr txBox="1"/>
          <p:nvPr/>
        </p:nvSpPr>
        <p:spPr>
          <a:xfrm>
            <a:off x="163483" y="6430275"/>
            <a:ext cx="3868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Southern California Edison 2010 fact sheet.</a:t>
            </a:r>
            <a:endParaRPr lang="en-US" sz="1600" dirty="0"/>
          </a:p>
        </p:txBody>
      </p:sp>
      <p:sp>
        <p:nvSpPr>
          <p:cNvPr id="54" name="Slide Number Placeholder 5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4C285-6686-4E2A-92E6-BF638D8FBB6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9479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 animBg="1"/>
      <p:bldP spid="24" grpId="0" animBg="1"/>
      <p:bldP spid="25" grpId="0" animBg="1"/>
      <p:bldP spid="41" grpId="0" animBg="1"/>
      <p:bldP spid="42" grpId="0" animBg="1"/>
      <p:bldP spid="43" grpId="0" animBg="1"/>
      <p:bldP spid="44" grpId="0" animBg="1"/>
      <p:bldP spid="45" grpId="0"/>
      <p:bldP spid="46" grpId="0" animBg="1"/>
      <p:bldP spid="47" grpId="0"/>
      <p:bldP spid="48" grpId="0" animBg="1"/>
      <p:bldP spid="49" grpId="0"/>
      <p:bldP spid="50" grpId="0"/>
      <p:bldP spid="51" grpId="0"/>
      <p:bldP spid="5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/>
          <p:cNvSpPr/>
          <p:nvPr/>
        </p:nvSpPr>
        <p:spPr>
          <a:xfrm>
            <a:off x="3716867" y="2751667"/>
            <a:ext cx="2751666" cy="1193800"/>
          </a:xfrm>
          <a:custGeom>
            <a:avLst/>
            <a:gdLst>
              <a:gd name="connsiteX0" fmla="*/ 0 w 2751666"/>
              <a:gd name="connsiteY0" fmla="*/ 939800 h 1193800"/>
              <a:gd name="connsiteX1" fmla="*/ 194733 w 2751666"/>
              <a:gd name="connsiteY1" fmla="*/ 1049866 h 1193800"/>
              <a:gd name="connsiteX2" fmla="*/ 313266 w 2751666"/>
              <a:gd name="connsiteY2" fmla="*/ 804333 h 1193800"/>
              <a:gd name="connsiteX3" fmla="*/ 423333 w 2751666"/>
              <a:gd name="connsiteY3" fmla="*/ 1092200 h 1193800"/>
              <a:gd name="connsiteX4" fmla="*/ 524933 w 2751666"/>
              <a:gd name="connsiteY4" fmla="*/ 812800 h 1193800"/>
              <a:gd name="connsiteX5" fmla="*/ 694266 w 2751666"/>
              <a:gd name="connsiteY5" fmla="*/ 702733 h 1193800"/>
              <a:gd name="connsiteX6" fmla="*/ 812800 w 2751666"/>
              <a:gd name="connsiteY6" fmla="*/ 736600 h 1193800"/>
              <a:gd name="connsiteX7" fmla="*/ 889000 w 2751666"/>
              <a:gd name="connsiteY7" fmla="*/ 804333 h 1193800"/>
              <a:gd name="connsiteX8" fmla="*/ 965200 w 2751666"/>
              <a:gd name="connsiteY8" fmla="*/ 1109133 h 1193800"/>
              <a:gd name="connsiteX9" fmla="*/ 1210733 w 2751666"/>
              <a:gd name="connsiteY9" fmla="*/ 1193800 h 1193800"/>
              <a:gd name="connsiteX10" fmla="*/ 1363133 w 2751666"/>
              <a:gd name="connsiteY10" fmla="*/ 1117600 h 1193800"/>
              <a:gd name="connsiteX11" fmla="*/ 1507066 w 2751666"/>
              <a:gd name="connsiteY11" fmla="*/ 897466 h 1193800"/>
              <a:gd name="connsiteX12" fmla="*/ 1718733 w 2751666"/>
              <a:gd name="connsiteY12" fmla="*/ 948266 h 1193800"/>
              <a:gd name="connsiteX13" fmla="*/ 1803400 w 2751666"/>
              <a:gd name="connsiteY13" fmla="*/ 1032933 h 1193800"/>
              <a:gd name="connsiteX14" fmla="*/ 1930400 w 2751666"/>
              <a:gd name="connsiteY14" fmla="*/ 1058333 h 1193800"/>
              <a:gd name="connsiteX15" fmla="*/ 2065866 w 2751666"/>
              <a:gd name="connsiteY15" fmla="*/ 711200 h 1193800"/>
              <a:gd name="connsiteX16" fmla="*/ 2133600 w 2751666"/>
              <a:gd name="connsiteY16" fmla="*/ 601133 h 1193800"/>
              <a:gd name="connsiteX17" fmla="*/ 2260600 w 2751666"/>
              <a:gd name="connsiteY17" fmla="*/ 245533 h 1193800"/>
              <a:gd name="connsiteX18" fmla="*/ 2328333 w 2751666"/>
              <a:gd name="connsiteY18" fmla="*/ 0 h 1193800"/>
              <a:gd name="connsiteX19" fmla="*/ 2413000 w 2751666"/>
              <a:gd name="connsiteY19" fmla="*/ 203200 h 1193800"/>
              <a:gd name="connsiteX20" fmla="*/ 2590800 w 2751666"/>
              <a:gd name="connsiteY20" fmla="*/ 50800 h 1193800"/>
              <a:gd name="connsiteX21" fmla="*/ 2751666 w 2751666"/>
              <a:gd name="connsiteY21" fmla="*/ 194733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751666" h="1193800">
                <a:moveTo>
                  <a:pt x="0" y="939800"/>
                </a:moveTo>
                <a:lnTo>
                  <a:pt x="194733" y="1049866"/>
                </a:lnTo>
                <a:lnTo>
                  <a:pt x="313266" y="804333"/>
                </a:lnTo>
                <a:lnTo>
                  <a:pt x="423333" y="1092200"/>
                </a:lnTo>
                <a:lnTo>
                  <a:pt x="524933" y="812800"/>
                </a:lnTo>
                <a:lnTo>
                  <a:pt x="694266" y="702733"/>
                </a:lnTo>
                <a:lnTo>
                  <a:pt x="812800" y="736600"/>
                </a:lnTo>
                <a:lnTo>
                  <a:pt x="889000" y="804333"/>
                </a:lnTo>
                <a:lnTo>
                  <a:pt x="965200" y="1109133"/>
                </a:lnTo>
                <a:lnTo>
                  <a:pt x="1210733" y="1193800"/>
                </a:lnTo>
                <a:lnTo>
                  <a:pt x="1363133" y="1117600"/>
                </a:lnTo>
                <a:lnTo>
                  <a:pt x="1507066" y="897466"/>
                </a:lnTo>
                <a:lnTo>
                  <a:pt x="1718733" y="948266"/>
                </a:lnTo>
                <a:lnTo>
                  <a:pt x="1803400" y="1032933"/>
                </a:lnTo>
                <a:lnTo>
                  <a:pt x="1930400" y="1058333"/>
                </a:lnTo>
                <a:lnTo>
                  <a:pt x="2065866" y="711200"/>
                </a:lnTo>
                <a:lnTo>
                  <a:pt x="2133600" y="601133"/>
                </a:lnTo>
                <a:lnTo>
                  <a:pt x="2260600" y="245533"/>
                </a:lnTo>
                <a:lnTo>
                  <a:pt x="2328333" y="0"/>
                </a:lnTo>
                <a:lnTo>
                  <a:pt x="2413000" y="203200"/>
                </a:lnTo>
                <a:lnTo>
                  <a:pt x="2590800" y="50800"/>
                </a:lnTo>
                <a:lnTo>
                  <a:pt x="2751666" y="194733"/>
                </a:lnTo>
              </a:path>
            </a:pathLst>
          </a:cu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2"/>
          <p:cNvSpPr/>
          <p:nvPr/>
        </p:nvSpPr>
        <p:spPr>
          <a:xfrm>
            <a:off x="1608667" y="2709333"/>
            <a:ext cx="2116666" cy="973667"/>
          </a:xfrm>
          <a:custGeom>
            <a:avLst/>
            <a:gdLst>
              <a:gd name="connsiteX0" fmla="*/ 0 w 2116666"/>
              <a:gd name="connsiteY0" fmla="*/ 101600 h 973667"/>
              <a:gd name="connsiteX1" fmla="*/ 110066 w 2116666"/>
              <a:gd name="connsiteY1" fmla="*/ 237067 h 973667"/>
              <a:gd name="connsiteX2" fmla="*/ 143933 w 2116666"/>
              <a:gd name="connsiteY2" fmla="*/ 127000 h 973667"/>
              <a:gd name="connsiteX3" fmla="*/ 237066 w 2116666"/>
              <a:gd name="connsiteY3" fmla="*/ 33867 h 973667"/>
              <a:gd name="connsiteX4" fmla="*/ 270933 w 2116666"/>
              <a:gd name="connsiteY4" fmla="*/ 143934 h 973667"/>
              <a:gd name="connsiteX5" fmla="*/ 338666 w 2116666"/>
              <a:gd name="connsiteY5" fmla="*/ 160867 h 973667"/>
              <a:gd name="connsiteX6" fmla="*/ 448733 w 2116666"/>
              <a:gd name="connsiteY6" fmla="*/ 42334 h 973667"/>
              <a:gd name="connsiteX7" fmla="*/ 474133 w 2116666"/>
              <a:gd name="connsiteY7" fmla="*/ 160867 h 973667"/>
              <a:gd name="connsiteX8" fmla="*/ 508000 w 2116666"/>
              <a:gd name="connsiteY8" fmla="*/ 220134 h 973667"/>
              <a:gd name="connsiteX9" fmla="*/ 592666 w 2116666"/>
              <a:gd name="connsiteY9" fmla="*/ 67734 h 973667"/>
              <a:gd name="connsiteX10" fmla="*/ 711200 w 2116666"/>
              <a:gd name="connsiteY10" fmla="*/ 279400 h 973667"/>
              <a:gd name="connsiteX11" fmla="*/ 855133 w 2116666"/>
              <a:gd name="connsiteY11" fmla="*/ 50800 h 973667"/>
              <a:gd name="connsiteX12" fmla="*/ 948266 w 2116666"/>
              <a:gd name="connsiteY12" fmla="*/ 143934 h 973667"/>
              <a:gd name="connsiteX13" fmla="*/ 1016000 w 2116666"/>
              <a:gd name="connsiteY13" fmla="*/ 42334 h 973667"/>
              <a:gd name="connsiteX14" fmla="*/ 1075266 w 2116666"/>
              <a:gd name="connsiteY14" fmla="*/ 135467 h 973667"/>
              <a:gd name="connsiteX15" fmla="*/ 1219200 w 2116666"/>
              <a:gd name="connsiteY15" fmla="*/ 59267 h 973667"/>
              <a:gd name="connsiteX16" fmla="*/ 1295400 w 2116666"/>
              <a:gd name="connsiteY16" fmla="*/ 152400 h 973667"/>
              <a:gd name="connsiteX17" fmla="*/ 1388533 w 2116666"/>
              <a:gd name="connsiteY17" fmla="*/ 59267 h 973667"/>
              <a:gd name="connsiteX18" fmla="*/ 1456266 w 2116666"/>
              <a:gd name="connsiteY18" fmla="*/ 169334 h 973667"/>
              <a:gd name="connsiteX19" fmla="*/ 1608666 w 2116666"/>
              <a:gd name="connsiteY19" fmla="*/ 0 h 973667"/>
              <a:gd name="connsiteX20" fmla="*/ 1642533 w 2116666"/>
              <a:gd name="connsiteY20" fmla="*/ 194734 h 973667"/>
              <a:gd name="connsiteX21" fmla="*/ 1735666 w 2116666"/>
              <a:gd name="connsiteY21" fmla="*/ 389467 h 973667"/>
              <a:gd name="connsiteX22" fmla="*/ 1879600 w 2116666"/>
              <a:gd name="connsiteY22" fmla="*/ 499534 h 973667"/>
              <a:gd name="connsiteX23" fmla="*/ 1938866 w 2116666"/>
              <a:gd name="connsiteY23" fmla="*/ 651934 h 973667"/>
              <a:gd name="connsiteX24" fmla="*/ 1998133 w 2116666"/>
              <a:gd name="connsiteY24" fmla="*/ 575734 h 973667"/>
              <a:gd name="connsiteX25" fmla="*/ 2023533 w 2116666"/>
              <a:gd name="connsiteY25" fmla="*/ 753534 h 973667"/>
              <a:gd name="connsiteX26" fmla="*/ 2116666 w 2116666"/>
              <a:gd name="connsiteY26" fmla="*/ 973667 h 973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2116666" h="973667">
                <a:moveTo>
                  <a:pt x="0" y="101600"/>
                </a:moveTo>
                <a:lnTo>
                  <a:pt x="110066" y="237067"/>
                </a:lnTo>
                <a:lnTo>
                  <a:pt x="143933" y="127000"/>
                </a:lnTo>
                <a:lnTo>
                  <a:pt x="237066" y="33867"/>
                </a:lnTo>
                <a:lnTo>
                  <a:pt x="270933" y="143934"/>
                </a:lnTo>
                <a:lnTo>
                  <a:pt x="338666" y="160867"/>
                </a:lnTo>
                <a:lnTo>
                  <a:pt x="448733" y="42334"/>
                </a:lnTo>
                <a:lnTo>
                  <a:pt x="474133" y="160867"/>
                </a:lnTo>
                <a:lnTo>
                  <a:pt x="508000" y="220134"/>
                </a:lnTo>
                <a:lnTo>
                  <a:pt x="592666" y="67734"/>
                </a:lnTo>
                <a:lnTo>
                  <a:pt x="711200" y="279400"/>
                </a:lnTo>
                <a:lnTo>
                  <a:pt x="855133" y="50800"/>
                </a:lnTo>
                <a:lnTo>
                  <a:pt x="948266" y="143934"/>
                </a:lnTo>
                <a:lnTo>
                  <a:pt x="1016000" y="42334"/>
                </a:lnTo>
                <a:lnTo>
                  <a:pt x="1075266" y="135467"/>
                </a:lnTo>
                <a:lnTo>
                  <a:pt x="1219200" y="59267"/>
                </a:lnTo>
                <a:lnTo>
                  <a:pt x="1295400" y="152400"/>
                </a:lnTo>
                <a:lnTo>
                  <a:pt x="1388533" y="59267"/>
                </a:lnTo>
                <a:lnTo>
                  <a:pt x="1456266" y="169334"/>
                </a:lnTo>
                <a:lnTo>
                  <a:pt x="1608666" y="0"/>
                </a:lnTo>
                <a:lnTo>
                  <a:pt x="1642533" y="194734"/>
                </a:lnTo>
                <a:lnTo>
                  <a:pt x="1735666" y="389467"/>
                </a:lnTo>
                <a:lnTo>
                  <a:pt x="1879600" y="499534"/>
                </a:lnTo>
                <a:lnTo>
                  <a:pt x="1938866" y="651934"/>
                </a:lnTo>
                <a:lnTo>
                  <a:pt x="1998133" y="575734"/>
                </a:lnTo>
                <a:lnTo>
                  <a:pt x="2023533" y="753534"/>
                </a:lnTo>
                <a:lnTo>
                  <a:pt x="2116666" y="973667"/>
                </a:lnTo>
              </a:path>
            </a:pathLst>
          </a:custGeom>
          <a:noFill/>
          <a:ln w="1905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372804" y="162280"/>
            <a:ext cx="11653544" cy="769441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sz="4400" b="1" u="sng" dirty="0" smtClean="0"/>
              <a:t>Example:</a:t>
            </a:r>
            <a:r>
              <a:rPr lang="en-US" sz="4400" b="1" dirty="0" smtClean="0"/>
              <a:t> </a:t>
            </a:r>
            <a:r>
              <a:rPr lang="en-US" sz="4400" dirty="0" smtClean="0"/>
              <a:t>DBP does </a:t>
            </a:r>
            <a:r>
              <a:rPr lang="en-US" sz="4400" b="1" dirty="0" smtClean="0"/>
              <a:t>not require</a:t>
            </a:r>
            <a:r>
              <a:rPr lang="en-US" sz="4400" dirty="0" smtClean="0"/>
              <a:t> load reductions</a:t>
            </a:r>
            <a:endParaRPr lang="en-US" sz="4400" dirty="0"/>
          </a:p>
        </p:txBody>
      </p:sp>
      <p:cxnSp>
        <p:nvCxnSpPr>
          <p:cNvPr id="3" name="Straight Connector 2"/>
          <p:cNvCxnSpPr/>
          <p:nvPr/>
        </p:nvCxnSpPr>
        <p:spPr>
          <a:xfrm>
            <a:off x="1600200" y="2226365"/>
            <a:ext cx="0" cy="1997765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1600200" y="4224130"/>
            <a:ext cx="514847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63486" y="2397029"/>
            <a:ext cx="6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Load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058378" y="4331877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</a:p>
        </p:txBody>
      </p:sp>
      <p:cxnSp>
        <p:nvCxnSpPr>
          <p:cNvPr id="11" name="Straight Connector 10"/>
          <p:cNvCxnSpPr/>
          <p:nvPr/>
        </p:nvCxnSpPr>
        <p:spPr>
          <a:xfrm>
            <a:off x="407504" y="2481720"/>
            <a:ext cx="0" cy="199776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3717235" y="2504660"/>
            <a:ext cx="0" cy="199776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5516217" y="2518778"/>
            <a:ext cx="0" cy="199776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225825" y="3503542"/>
            <a:ext cx="5148470" cy="0"/>
          </a:xfrm>
          <a:prstGeom prst="line">
            <a:avLst/>
          </a:prstGeom>
          <a:ln w="254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235764" y="2903438"/>
            <a:ext cx="5148470" cy="0"/>
          </a:xfrm>
          <a:prstGeom prst="line">
            <a:avLst/>
          </a:prstGeom>
          <a:ln w="254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15"/>
          <p:cNvSpPr/>
          <p:nvPr/>
        </p:nvSpPr>
        <p:spPr>
          <a:xfrm>
            <a:off x="291849" y="4581938"/>
            <a:ext cx="238539" cy="37768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rgbClr val="FF0000"/>
                </a:solidFill>
              </a:rPr>
              <a:t>1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3597965" y="4632287"/>
            <a:ext cx="238539" cy="37768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2</a:t>
            </a:r>
          </a:p>
        </p:txBody>
      </p:sp>
      <p:sp>
        <p:nvSpPr>
          <p:cNvPr id="18" name="Oval 17"/>
          <p:cNvSpPr/>
          <p:nvPr/>
        </p:nvSpPr>
        <p:spPr>
          <a:xfrm>
            <a:off x="5396946" y="4630842"/>
            <a:ext cx="238539" cy="37768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3</a:t>
            </a:r>
          </a:p>
        </p:txBody>
      </p:sp>
      <p:sp>
        <p:nvSpPr>
          <p:cNvPr id="19" name="Left Brace 18"/>
          <p:cNvSpPr/>
          <p:nvPr/>
        </p:nvSpPr>
        <p:spPr>
          <a:xfrm rot="5400000">
            <a:off x="1979484" y="824442"/>
            <a:ext cx="169387" cy="3166969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600200" y="1871982"/>
            <a:ext cx="8552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&gt; 1 day</a:t>
            </a:r>
            <a:endParaRPr lang="en-US" dirty="0"/>
          </a:p>
        </p:txBody>
      </p:sp>
      <p:sp>
        <p:nvSpPr>
          <p:cNvPr id="21" name="Left Brace 20"/>
          <p:cNvSpPr/>
          <p:nvPr/>
        </p:nvSpPr>
        <p:spPr>
          <a:xfrm rot="5400000">
            <a:off x="4561345" y="1619927"/>
            <a:ext cx="168734" cy="1581979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/>
          <p:cNvSpPr txBox="1"/>
          <p:nvPr/>
        </p:nvSpPr>
        <p:spPr>
          <a:xfrm>
            <a:off x="4285706" y="1886310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&gt; 2hr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41761" y="3318876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Bid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00333" y="2707291"/>
            <a:ext cx="62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Base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7206329" y="2612857"/>
            <a:ext cx="4831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(Energy from Base) x Price = Payment</a:t>
            </a:r>
            <a:endParaRPr lang="en-US" sz="2400" dirty="0"/>
          </a:p>
        </p:txBody>
      </p:sp>
      <p:sp>
        <p:nvSpPr>
          <p:cNvPr id="27" name="TextBox 26"/>
          <p:cNvSpPr txBox="1"/>
          <p:nvPr/>
        </p:nvSpPr>
        <p:spPr>
          <a:xfrm>
            <a:off x="7401798" y="3978391"/>
            <a:ext cx="38673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No Penalties </a:t>
            </a:r>
            <a:r>
              <a:rPr lang="en-US" sz="2400" dirty="0" smtClean="0"/>
              <a:t>for not reducing</a:t>
            </a:r>
          </a:p>
          <a:p>
            <a:r>
              <a:rPr lang="en-US" sz="2400" dirty="0" smtClean="0"/>
              <a:t>(even for bids)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83976" y="5239606"/>
            <a:ext cx="38893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LSE sends signal for event.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Start of event: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End of event.</a:t>
            </a:r>
            <a:endParaRPr lang="en-US" sz="2400" dirty="0"/>
          </a:p>
        </p:txBody>
      </p:sp>
      <p:cxnSp>
        <p:nvCxnSpPr>
          <p:cNvPr id="30" name="Straight Connector 29"/>
          <p:cNvCxnSpPr/>
          <p:nvPr/>
        </p:nvCxnSpPr>
        <p:spPr>
          <a:xfrm>
            <a:off x="1219668" y="4073386"/>
            <a:ext cx="5148470" cy="0"/>
          </a:xfrm>
          <a:prstGeom prst="line">
            <a:avLst/>
          </a:prstGeom>
          <a:ln w="254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1242861" y="3202055"/>
            <a:ext cx="5148470" cy="0"/>
          </a:xfrm>
          <a:prstGeom prst="line">
            <a:avLst/>
          </a:prstGeom>
          <a:ln w="25400">
            <a:solidFill>
              <a:srgbClr val="00B05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Freeform 31"/>
          <p:cNvSpPr/>
          <p:nvPr/>
        </p:nvSpPr>
        <p:spPr>
          <a:xfrm>
            <a:off x="3716314" y="2901384"/>
            <a:ext cx="1808922" cy="1053548"/>
          </a:xfrm>
          <a:custGeom>
            <a:avLst/>
            <a:gdLst>
              <a:gd name="connsiteX0" fmla="*/ 0 w 1808922"/>
              <a:gd name="connsiteY0" fmla="*/ 0 h 1053548"/>
              <a:gd name="connsiteX1" fmla="*/ 9939 w 1808922"/>
              <a:gd name="connsiteY1" fmla="*/ 795130 h 1053548"/>
              <a:gd name="connsiteX2" fmla="*/ 188843 w 1808922"/>
              <a:gd name="connsiteY2" fmla="*/ 904461 h 1053548"/>
              <a:gd name="connsiteX3" fmla="*/ 318052 w 1808922"/>
              <a:gd name="connsiteY3" fmla="*/ 646043 h 1053548"/>
              <a:gd name="connsiteX4" fmla="*/ 417443 w 1808922"/>
              <a:gd name="connsiteY4" fmla="*/ 944217 h 1053548"/>
              <a:gd name="connsiteX5" fmla="*/ 526774 w 1808922"/>
              <a:gd name="connsiteY5" fmla="*/ 655983 h 1053548"/>
              <a:gd name="connsiteX6" fmla="*/ 705678 w 1808922"/>
              <a:gd name="connsiteY6" fmla="*/ 546652 h 1053548"/>
              <a:gd name="connsiteX7" fmla="*/ 824948 w 1808922"/>
              <a:gd name="connsiteY7" fmla="*/ 586409 h 1053548"/>
              <a:gd name="connsiteX8" fmla="*/ 904461 w 1808922"/>
              <a:gd name="connsiteY8" fmla="*/ 675861 h 1053548"/>
              <a:gd name="connsiteX9" fmla="*/ 964095 w 1808922"/>
              <a:gd name="connsiteY9" fmla="*/ 964096 h 1053548"/>
              <a:gd name="connsiteX10" fmla="*/ 1202635 w 1808922"/>
              <a:gd name="connsiteY10" fmla="*/ 1053548 h 1053548"/>
              <a:gd name="connsiteX11" fmla="*/ 1371600 w 1808922"/>
              <a:gd name="connsiteY11" fmla="*/ 954156 h 1053548"/>
              <a:gd name="connsiteX12" fmla="*/ 1500808 w 1808922"/>
              <a:gd name="connsiteY12" fmla="*/ 755374 h 1053548"/>
              <a:gd name="connsiteX13" fmla="*/ 1719469 w 1808922"/>
              <a:gd name="connsiteY13" fmla="*/ 795130 h 1053548"/>
              <a:gd name="connsiteX14" fmla="*/ 1789043 w 1808922"/>
              <a:gd name="connsiteY14" fmla="*/ 884583 h 1053548"/>
              <a:gd name="connsiteX15" fmla="*/ 1808922 w 1808922"/>
              <a:gd name="connsiteY15" fmla="*/ 9939 h 1053548"/>
              <a:gd name="connsiteX16" fmla="*/ 0 w 1808922"/>
              <a:gd name="connsiteY16" fmla="*/ 0 h 1053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808922" h="1053548">
                <a:moveTo>
                  <a:pt x="0" y="0"/>
                </a:moveTo>
                <a:lnTo>
                  <a:pt x="9939" y="795130"/>
                </a:lnTo>
                <a:lnTo>
                  <a:pt x="188843" y="904461"/>
                </a:lnTo>
                <a:lnTo>
                  <a:pt x="318052" y="646043"/>
                </a:lnTo>
                <a:lnTo>
                  <a:pt x="417443" y="944217"/>
                </a:lnTo>
                <a:lnTo>
                  <a:pt x="526774" y="655983"/>
                </a:lnTo>
                <a:lnTo>
                  <a:pt x="705678" y="546652"/>
                </a:lnTo>
                <a:lnTo>
                  <a:pt x="824948" y="586409"/>
                </a:lnTo>
                <a:lnTo>
                  <a:pt x="904461" y="675861"/>
                </a:lnTo>
                <a:lnTo>
                  <a:pt x="964095" y="964096"/>
                </a:lnTo>
                <a:lnTo>
                  <a:pt x="1202635" y="1053548"/>
                </a:lnTo>
                <a:lnTo>
                  <a:pt x="1371600" y="954156"/>
                </a:lnTo>
                <a:lnTo>
                  <a:pt x="1500808" y="755374"/>
                </a:lnTo>
                <a:lnTo>
                  <a:pt x="1719469" y="795130"/>
                </a:lnTo>
                <a:lnTo>
                  <a:pt x="1789043" y="884583"/>
                </a:lnTo>
                <a:lnTo>
                  <a:pt x="1808922" y="993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6">
              <a:alpha val="70000"/>
            </a:schemeClr>
          </a:solidFill>
          <a:ln>
            <a:solidFill>
              <a:srgbClr val="00B050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6" name="Straight Arrow Connector 35"/>
          <p:cNvCxnSpPr/>
          <p:nvPr/>
        </p:nvCxnSpPr>
        <p:spPr>
          <a:xfrm flipH="1">
            <a:off x="5546503" y="2914294"/>
            <a:ext cx="1704349" cy="460464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63483" y="6430275"/>
            <a:ext cx="38687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Southern California Edison 2010 fact sheet.</a:t>
            </a:r>
            <a:endParaRPr lang="en-US" sz="1600" dirty="0"/>
          </a:p>
        </p:txBody>
      </p:sp>
      <p:sp>
        <p:nvSpPr>
          <p:cNvPr id="40" name="Slide Number Placeholder 3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4C285-6686-4E2A-92E6-BF638D8FBB6B}" type="slidenum">
              <a:rPr lang="en-US" smtClean="0"/>
              <a:t>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83898" y="5238161"/>
            <a:ext cx="5056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Customer bids with demand reduction.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315679" y="5622962"/>
            <a:ext cx="68659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Customer </a:t>
            </a:r>
            <a:r>
              <a:rPr lang="en-US" sz="2400" b="1" dirty="0"/>
              <a:t>can reduce </a:t>
            </a:r>
            <a:r>
              <a:rPr lang="en-US" sz="2400" dirty="0"/>
              <a:t>load to 50-200% of bid amount.</a:t>
            </a:r>
          </a:p>
        </p:txBody>
      </p:sp>
    </p:spTree>
    <p:extLst>
      <p:ext uri="{BB962C8B-B14F-4D97-AF65-F5344CB8AC3E}">
        <p14:creationId xmlns:p14="http://schemas.microsoft.com/office/powerpoint/2010/main" val="1654864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3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 animBg="1"/>
      <p:bldP spid="22" grpId="0"/>
      <p:bldP spid="24" grpId="0"/>
      <p:bldP spid="25" grpId="0"/>
      <p:bldP spid="26" grpId="0"/>
      <p:bldP spid="27" grpId="0"/>
      <p:bldP spid="28" grpId="0"/>
      <p:bldP spid="32" grpId="0" animBg="1"/>
      <p:bldP spid="9" grpId="0"/>
      <p:bldP spid="3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2804" y="162280"/>
            <a:ext cx="11653544" cy="769441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sz="4400" dirty="0" smtClean="0"/>
              <a:t>Mandatory programs </a:t>
            </a:r>
            <a:r>
              <a:rPr lang="en-US" sz="4400" b="1" dirty="0" smtClean="0"/>
              <a:t>impose risk </a:t>
            </a:r>
            <a:r>
              <a:rPr lang="en-US" sz="4400" dirty="0" smtClean="0"/>
              <a:t>onto customers</a:t>
            </a:r>
            <a:endParaRPr lang="en-US" sz="44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339" y="1366313"/>
            <a:ext cx="5598009" cy="4505305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1222513" y="2104424"/>
            <a:ext cx="5059018" cy="1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222513" y="3635045"/>
            <a:ext cx="5059018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222513" y="5056341"/>
            <a:ext cx="5059018" cy="0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6662530" y="1597146"/>
            <a:ext cx="443948" cy="3312"/>
          </a:xfrm>
          <a:prstGeom prst="line">
            <a:avLst/>
          </a:prstGeom>
          <a:ln w="571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106478" y="1366313"/>
            <a:ext cx="12298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Baseline</a:t>
            </a:r>
            <a:endParaRPr lang="en-US" sz="2400" dirty="0"/>
          </a:p>
        </p:txBody>
      </p:sp>
      <p:sp>
        <p:nvSpPr>
          <p:cNvPr id="14" name="Rectangle 13"/>
          <p:cNvSpPr/>
          <p:nvPr/>
        </p:nvSpPr>
        <p:spPr>
          <a:xfrm>
            <a:off x="6569765" y="1366313"/>
            <a:ext cx="1689652" cy="46166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748669" y="1964610"/>
            <a:ext cx="39642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Difficult to meet the</a:t>
            </a:r>
          </a:p>
          <a:p>
            <a:r>
              <a:rPr lang="en-US" sz="3600" dirty="0" smtClean="0"/>
              <a:t>Firm Service Level</a:t>
            </a:r>
            <a:endParaRPr lang="en-US" sz="3600" dirty="0"/>
          </a:p>
        </p:txBody>
      </p:sp>
      <p:cxnSp>
        <p:nvCxnSpPr>
          <p:cNvPr id="17" name="Straight Arrow Connector 16"/>
          <p:cNvCxnSpPr/>
          <p:nvPr/>
        </p:nvCxnSpPr>
        <p:spPr>
          <a:xfrm flipH="1" flipV="1">
            <a:off x="4164497" y="1925523"/>
            <a:ext cx="2584172" cy="31122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5" idx="1"/>
          </p:cNvCxnSpPr>
          <p:nvPr/>
        </p:nvCxnSpPr>
        <p:spPr>
          <a:xfrm flipH="1">
            <a:off x="4502427" y="2564775"/>
            <a:ext cx="2246242" cy="77210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6082749" y="2842536"/>
            <a:ext cx="707956" cy="176655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208721" y="6440327"/>
            <a:ext cx="36249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UMass Trace Repository: Smart* Data Set</a:t>
            </a:r>
            <a:endParaRPr lang="en-US" sz="1600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4C285-6686-4E2A-92E6-BF638D8FBB6B}" type="slidenum">
              <a:rPr lang="en-US" smtClean="0"/>
              <a:t>7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106478" y="4025131"/>
            <a:ext cx="4901561" cy="1200329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sz="3600" dirty="0" smtClean="0"/>
              <a:t>Voluntary Programs are not </a:t>
            </a:r>
            <a:r>
              <a:rPr lang="en-US" sz="3600" dirty="0" err="1" smtClean="0"/>
              <a:t>dispatchable</a:t>
            </a:r>
            <a:r>
              <a:rPr lang="en-US" sz="3600" dirty="0" smtClean="0"/>
              <a:t> for LSE.</a:t>
            </a:r>
            <a:endParaRPr lang="en-US" sz="3600" dirty="0"/>
          </a:p>
        </p:txBody>
      </p:sp>
      <p:sp>
        <p:nvSpPr>
          <p:cNvPr id="28" name="TextBox 27"/>
          <p:cNvSpPr txBox="1"/>
          <p:nvPr/>
        </p:nvSpPr>
        <p:spPr>
          <a:xfrm>
            <a:off x="8730814" y="3262029"/>
            <a:ext cx="689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v</a:t>
            </a:r>
            <a:r>
              <a:rPr lang="en-US" sz="3600" dirty="0" smtClean="0"/>
              <a:t>s.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34090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5" grpId="0"/>
      <p:bldP spid="22" grpId="0"/>
      <p:bldP spid="24" grpId="0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B854EE-D725-4A4A-8956-253149895148}" type="slidenum">
              <a:rPr lang="en-US" smtClean="0"/>
              <a:t>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Diagram 6"/>
              <p:cNvGraphicFramePr/>
              <p:nvPr>
                <p:extLst>
                  <p:ext uri="{D42A27DB-BD31-4B8C-83A1-F6EECF244321}">
                    <p14:modId xmlns:p14="http://schemas.microsoft.com/office/powerpoint/2010/main" val="10501313"/>
                  </p:ext>
                </p:extLst>
              </p:nvPr>
            </p:nvGraphicFramePr>
            <p:xfrm>
              <a:off x="1784520" y="228037"/>
              <a:ext cx="8830111" cy="625171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2" r:lo="rId3" r:qs="rId4" r:cs="rId5"/>
              </a:graphicData>
            </a:graphic>
          </p:graphicFrame>
        </mc:Choice>
        <mc:Fallback xmlns="">
          <p:graphicFrame>
            <p:nvGraphicFramePr>
              <p:cNvPr id="7" name="Diagram 6"/>
              <p:cNvGraphicFramePr/>
              <p:nvPr>
                <p:extLst>
                  <p:ext uri="{D42A27DB-BD31-4B8C-83A1-F6EECF244321}">
                    <p14:modId xmlns:p14="http://schemas.microsoft.com/office/powerpoint/2010/main" val="10501313"/>
                  </p:ext>
                </p:extLst>
              </p:nvPr>
            </p:nvGraphicFramePr>
            <p:xfrm>
              <a:off x="1784520" y="228037"/>
              <a:ext cx="8830111" cy="6251712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7" r:lo="rId8" r:qs="rId9" r:cs="rId10"/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2312230" y="4689353"/>
                <a:ext cx="298203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sz="2800" dirty="0" smtClean="0">
                    <a:sym typeface="Wingdings" panose="05000000000000000000" pitchFamily="2" charset="2"/>
                  </a:rPr>
                  <a:t>  Voluntary</a:t>
                </a:r>
                <a:endParaRPr lang="en-US" sz="2800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2230" y="4689353"/>
                <a:ext cx="2982035" cy="523220"/>
              </a:xfrm>
              <a:prstGeom prst="rect">
                <a:avLst/>
              </a:prstGeom>
              <a:blipFill rotWithShape="0">
                <a:blip r:embed="rId11"/>
                <a:stretch>
                  <a:fillRect t="-13953" r="-2863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6895023" y="4726537"/>
                <a:ext cx="319189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28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dirty="0" smtClean="0">
                    <a:sym typeface="Wingdings" panose="05000000000000000000" pitchFamily="2" charset="2"/>
                  </a:rPr>
                  <a:t>  Mandatory</a:t>
                </a:r>
                <a:endParaRPr lang="en-US" sz="2800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5023" y="4726537"/>
                <a:ext cx="3191899" cy="523220"/>
              </a:xfrm>
              <a:prstGeom prst="rect">
                <a:avLst/>
              </a:prstGeom>
              <a:blipFill rotWithShape="0">
                <a:blip r:embed="rId12"/>
                <a:stretch>
                  <a:fillRect t="-13953" r="-2481" b="-325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372804" y="162280"/>
            <a:ext cx="11653544" cy="769441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sz="4400" dirty="0" smtClean="0"/>
              <a:t>The Level of Commitment can be </a:t>
            </a:r>
            <a:r>
              <a:rPr lang="en-US" sz="4400" b="1" dirty="0" smtClean="0"/>
              <a:t>adjusted</a:t>
            </a:r>
            <a:endParaRPr lang="en-US" sz="4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51100" y="1321496"/>
                <a:ext cx="420820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1"/>
                <a:r>
                  <a:rPr lang="en-US" sz="3200" dirty="0" smtClean="0"/>
                  <a:t>Level of Commitment </a:t>
                </a:r>
                <a14:m>
                  <m:oMath xmlns:m="http://schemas.openxmlformats.org/officeDocument/2006/math">
                    <m:r>
                      <a:rPr lang="en-US" sz="32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</m:oMath>
                </a14:m>
                <a:endParaRPr lang="en-US" sz="3200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1100" y="1321496"/>
                <a:ext cx="4208203" cy="584775"/>
              </a:xfrm>
              <a:prstGeom prst="rect">
                <a:avLst/>
              </a:prstGeom>
              <a:blipFill rotWithShape="0">
                <a:blip r:embed="rId13"/>
                <a:stretch>
                  <a:fillRect l="-3768" t="-12500" b="-34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1626560" y="5442704"/>
            <a:ext cx="91460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chemeClr val="accent5">
                    <a:lumMod val="75000"/>
                  </a:schemeClr>
                </a:solidFill>
              </a:rPr>
              <a:t>Flexible Commitment Demand Response (FCDR)</a:t>
            </a:r>
            <a:endParaRPr lang="en-US" sz="3600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2527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9" grpId="0"/>
      <p:bldP spid="10" grpId="0"/>
      <p:bldP spid="6" grpId="0"/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72804" y="162280"/>
            <a:ext cx="11653544" cy="769441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sz="4400" dirty="0" smtClean="0"/>
              <a:t>Most customer loads are only weakly correlated</a:t>
            </a:r>
            <a:endParaRPr lang="en-US" sz="4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54" y="1544143"/>
            <a:ext cx="5217572" cy="37280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5527" y="1087291"/>
            <a:ext cx="5774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Correlation Matrix of 395 Buildings in Massachusetts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139147" y="6382921"/>
            <a:ext cx="36249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UMass Trace Repository: Smart* Data Set</a:t>
            </a:r>
            <a:endParaRPr lang="en-US" sz="16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74C285-6686-4E2A-92E6-BF638D8FBB6B}" type="slidenum">
              <a:rPr lang="en-US" smtClean="0"/>
              <a:t>9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476498" y="5272169"/>
            <a:ext cx="47716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Can be treated as independent.</a:t>
            </a:r>
            <a:endParaRPr lang="en-US" sz="28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6871" y="1553287"/>
            <a:ext cx="4749401" cy="33739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757043" y="1128730"/>
            <a:ext cx="9060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ISO-NE</a:t>
            </a:r>
            <a:endParaRPr lang="en-US" sz="2000" dirty="0"/>
          </a:p>
        </p:txBody>
      </p:sp>
      <p:sp>
        <p:nvSpPr>
          <p:cNvPr id="13" name="TextBox 12"/>
          <p:cNvSpPr txBox="1"/>
          <p:nvPr/>
        </p:nvSpPr>
        <p:spPr>
          <a:xfrm>
            <a:off x="6892493" y="5267792"/>
            <a:ext cx="373653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LSE’s need for DR can be</a:t>
            </a:r>
          </a:p>
          <a:p>
            <a:r>
              <a:rPr lang="en-US" sz="2800" dirty="0"/>
              <a:t>t</a:t>
            </a:r>
            <a:r>
              <a:rPr lang="en-US" sz="2800" dirty="0" smtClean="0"/>
              <a:t>reated as independent.</a:t>
            </a:r>
            <a:endParaRPr 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811454" y="2938733"/>
            <a:ext cx="4654672" cy="584775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3200" dirty="0" smtClean="0"/>
              <a:t>Average correlation  = 0.03</a:t>
            </a:r>
            <a:endParaRPr lang="en-US" sz="3200" dirty="0"/>
          </a:p>
        </p:txBody>
      </p:sp>
      <p:sp>
        <p:nvSpPr>
          <p:cNvPr id="15" name="Oval 14"/>
          <p:cNvSpPr/>
          <p:nvPr/>
        </p:nvSpPr>
        <p:spPr>
          <a:xfrm>
            <a:off x="9661412" y="1981337"/>
            <a:ext cx="1097280" cy="1813423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7519730" y="2311591"/>
            <a:ext cx="2614870" cy="32698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519730" y="2873286"/>
            <a:ext cx="2614870" cy="35697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519730" y="3408156"/>
            <a:ext cx="2614870" cy="18288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871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  <p:bldP spid="12" grpId="0"/>
      <p:bldP spid="13" grpId="0"/>
      <p:bldP spid="14" grpId="0" animBg="1"/>
      <p:bldP spid="15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4026</TotalTime>
  <Words>1327</Words>
  <Application>Microsoft Office PowerPoint</Application>
  <PresentationFormat>Widescreen</PresentationFormat>
  <Paragraphs>415</Paragraphs>
  <Slides>26</Slides>
  <Notes>10</Notes>
  <HiddenSlides>6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Optimizing the Level of Commitment in Demand Response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Optimizing the Level of Commitment in Demand Response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Optimizing the Level of Commitment in Demand Response</dc:title>
  <dc:creator>Joshua A Comden</dc:creator>
  <cp:lastModifiedBy>Joshua A Comden</cp:lastModifiedBy>
  <cp:revision>370</cp:revision>
  <dcterms:created xsi:type="dcterms:W3CDTF">2016-06-08T19:00:33Z</dcterms:created>
  <dcterms:modified xsi:type="dcterms:W3CDTF">2016-06-15T19:52:39Z</dcterms:modified>
</cp:coreProperties>
</file>